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17"/>
  </p:notesMasterIdLst>
  <p:handoutMasterIdLst>
    <p:handoutMasterId r:id="rId18"/>
  </p:handoutMasterIdLst>
  <p:sldIdLst>
    <p:sldId id="257" r:id="rId2"/>
    <p:sldId id="270" r:id="rId3"/>
    <p:sldId id="260" r:id="rId4"/>
    <p:sldId id="259" r:id="rId5"/>
    <p:sldId id="263" r:id="rId6"/>
    <p:sldId id="266" r:id="rId7"/>
    <p:sldId id="261" r:id="rId8"/>
    <p:sldId id="273" r:id="rId9"/>
    <p:sldId id="271" r:id="rId10"/>
    <p:sldId id="272" r:id="rId11"/>
    <p:sldId id="265" r:id="rId12"/>
    <p:sldId id="262" r:id="rId13"/>
    <p:sldId id="264" r:id="rId14"/>
    <p:sldId id="268" r:id="rId15"/>
    <p:sldId id="269" r:id="rId16"/>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10" autoAdjust="0"/>
    <p:restoredTop sz="94660"/>
  </p:normalViewPr>
  <p:slideViewPr>
    <p:cSldViewPr snapToGrid="0">
      <p:cViewPr varScale="1">
        <p:scale>
          <a:sx n="87" d="100"/>
          <a:sy n="87" d="100"/>
        </p:scale>
        <p:origin x="456" y="77"/>
      </p:cViewPr>
      <p:guideLst/>
    </p:cSldViewPr>
  </p:slideViewPr>
  <p:notesTextViewPr>
    <p:cViewPr>
      <p:scale>
        <a:sx n="1" d="1"/>
        <a:sy n="1" d="1"/>
      </p:scale>
      <p:origin x="0" y="0"/>
    </p:cViewPr>
  </p:notesTextViewPr>
  <p:notesViewPr>
    <p:cSldViewPr snapToGrid="0">
      <p:cViewPr varScale="1">
        <p:scale>
          <a:sx n="66" d="100"/>
          <a:sy n="66" d="100"/>
        </p:scale>
        <p:origin x="3134"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95F2296-CFBE-4192-AD59-EDA6789A886E}" type="datetime1">
              <a:rPr lang="zh-CN" altLang="en-US" smtClean="0"/>
              <a:t>2023/2/8</a:t>
            </a:fld>
            <a:endParaRPr 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hdphoto1.wdp>
</file>

<file path=ppt/media/hdphoto2.wdp>
</file>

<file path=ppt/media/image1.png>
</file>

<file path=ppt/media/image10.jpe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g>
</file>

<file path=ppt/media/image37.png>
</file>

<file path=ppt/media/image4.png>
</file>

<file path=ppt/media/image5.png>
</file>

<file path=ppt/media/image6.jpeg>
</file>

<file path=ppt/media/image7.png>
</file>

<file path=ppt/media/image8.jpeg>
</file>

<file path=ppt/media/image9.JPG>
</file>

<file path=ppt/media/media1.wav>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7D377B98-DDB9-4B0A-B9D1-5831C76F6C7C}" type="datetime1">
              <a:rPr lang="zh-CN" altLang="en-US" smtClean="0"/>
              <a:t>2023/2/8</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t>单击此处编辑母版文本样式</a:t>
            </a:r>
            <a:endParaRPr lang="en-US"/>
          </a:p>
          <a:p>
            <a:pPr lvl="1" rtl="0"/>
            <a:r>
              <a:rPr lang="zh-cn"/>
              <a:t>第二级</a:t>
            </a:r>
          </a:p>
          <a:p>
            <a:pPr lvl="2" rtl="0"/>
            <a:r>
              <a:rPr lang="zh-cn"/>
              <a:t>第三级</a:t>
            </a:r>
          </a:p>
          <a:p>
            <a:pPr lvl="3" rtl="0"/>
            <a:r>
              <a:rPr lang="zh-cn"/>
              <a:t>第四级</a:t>
            </a:r>
          </a:p>
          <a:p>
            <a:pPr lvl="4" rtl="0"/>
            <a:r>
              <a:rPr lang="zh-cn"/>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 name="长方形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dirty="0"/>
          </a:p>
        </p:txBody>
      </p:sp>
      <p:sp>
        <p:nvSpPr>
          <p:cNvPr id="2" name="标题 1"/>
          <p:cNvSpPr>
            <a:spLocks noGrp="1"/>
          </p:cNvSpPr>
          <p:nvPr>
            <p:ph type="ctrTitle"/>
          </p:nvPr>
        </p:nvSpPr>
        <p:spPr>
          <a:xfrm>
            <a:off x="1097280" y="758952"/>
            <a:ext cx="10058400" cy="3566160"/>
          </a:xfrm>
        </p:spPr>
        <p:txBody>
          <a:bodyPr rtlCol="0" anchor="b">
            <a:normAutofit/>
          </a:bodyPr>
          <a:lstStyle>
            <a:lvl1pPr algn="l">
              <a:lnSpc>
                <a:spcPct val="90000"/>
              </a:lnSpc>
              <a:defRPr sz="8000" spc="-50" baseline="0">
                <a:solidFill>
                  <a:schemeClr val="tx1">
                    <a:lumMod val="85000"/>
                    <a:lumOff val="15000"/>
                  </a:schemeClr>
                </a:solidFill>
              </a:defRPr>
            </a:lvl1pPr>
          </a:lstStyle>
          <a:p>
            <a:pPr rtl="0"/>
            <a:r>
              <a:rPr lang="zh-CN" altLang="en-US"/>
              <a:t>单击此处编辑母版标题样式</a:t>
            </a:r>
            <a:endParaRPr lang="en-US" dirty="0"/>
          </a:p>
        </p:txBody>
      </p:sp>
      <p:sp>
        <p:nvSpPr>
          <p:cNvPr id="3" name="副标题 2"/>
          <p:cNvSpPr>
            <a:spLocks noGrp="1"/>
          </p:cNvSpPr>
          <p:nvPr>
            <p:ph type="subTitle" idx="1"/>
          </p:nvPr>
        </p:nvSpPr>
        <p:spPr>
          <a:xfrm>
            <a:off x="1100051" y="4645152"/>
            <a:ext cx="10058400" cy="1143000"/>
          </a:xfrm>
        </p:spPr>
        <p:txBody>
          <a:bodyPr lIns="91440" rIns="91440" rtlCol="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zh-CN" altLang="en-US"/>
              <a:t>单击此处编辑母版副标题样式</a:t>
            </a:r>
            <a:endParaRPr lang="en-US" dirty="0"/>
          </a:p>
        </p:txBody>
      </p:sp>
      <p:cxnSp>
        <p:nvCxnSpPr>
          <p:cNvPr id="9" name="直接连接符​​(S)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日期占位符 3">
            <a:extLst>
              <a:ext uri="{FF2B5EF4-FFF2-40B4-BE49-F238E27FC236}">
                <a16:creationId xmlns:a16="http://schemas.microsoft.com/office/drawing/2014/main" id="{9925CCF1-92C0-4AF3-BFAF-4921631915AB}"/>
              </a:ext>
            </a:extLst>
          </p:cNvPr>
          <p:cNvSpPr>
            <a:spLocks noGrp="1"/>
          </p:cNvSpPr>
          <p:nvPr>
            <p:ph type="dt" sz="half" idx="10"/>
          </p:nvPr>
        </p:nvSpPr>
        <p:spPr/>
        <p:txBody>
          <a:bodyPr rtlCol="0"/>
          <a:lstStyle/>
          <a:p>
            <a:pPr rtl="0"/>
            <a:fld id="{57782BBE-75BA-4DFD-A2B3-00C4960DC476}" type="datetime1">
              <a:rPr lang="zh-CN" altLang="en-US" smtClean="0"/>
              <a:t>2023/2/8</a:t>
            </a:fld>
            <a:endParaRPr lang="en-US" dirty="0"/>
          </a:p>
        </p:txBody>
      </p:sp>
      <p:sp>
        <p:nvSpPr>
          <p:cNvPr id="5" name="页脚占位符 4">
            <a:extLst>
              <a:ext uri="{FF2B5EF4-FFF2-40B4-BE49-F238E27FC236}">
                <a16:creationId xmlns:a16="http://schemas.microsoft.com/office/drawing/2014/main" id="{051A78A9-3DFF-4937-A9F2-5D8CF495F367}"/>
              </a:ext>
            </a:extLst>
          </p:cNvPr>
          <p:cNvSpPr>
            <a:spLocks noGrp="1"/>
          </p:cNvSpPr>
          <p:nvPr>
            <p:ph type="ftr" sz="quarter" idx="11"/>
          </p:nvPr>
        </p:nvSpPr>
        <p:spPr/>
        <p:txBody>
          <a:bodyPr rtlCol="0"/>
          <a:lstStyle/>
          <a:p>
            <a:pPr rtl="0"/>
            <a:r>
              <a:rPr lang="zh-CN" altLang="en-US"/>
              <a:t>深圳市九音科技有限公司</a:t>
            </a:r>
            <a:endParaRPr lang="en-US" dirty="0"/>
          </a:p>
        </p:txBody>
      </p:sp>
      <p:sp>
        <p:nvSpPr>
          <p:cNvPr id="6" name="灯片编号占位符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a:t>单击此处编辑母版标题样式</a:t>
            </a:r>
            <a:endParaRPr lang="en-US" dirty="0"/>
          </a:p>
        </p:txBody>
      </p:sp>
      <p:sp>
        <p:nvSpPr>
          <p:cNvPr id="3" name="垂直文本占位符 2"/>
          <p:cNvSpPr>
            <a:spLocks noGrp="1"/>
          </p:cNvSpPr>
          <p:nvPr>
            <p:ph type="body" orient="vert" idx="1"/>
          </p:nvPr>
        </p:nvSpPr>
        <p:spPr/>
        <p:txBody>
          <a:bodyPr vert="eaVert" lIns="45720" tIns="0" rIns="45720" bIns="0"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7" name="日期占位符 6">
            <a:extLst>
              <a:ext uri="{FF2B5EF4-FFF2-40B4-BE49-F238E27FC236}">
                <a16:creationId xmlns:a16="http://schemas.microsoft.com/office/drawing/2014/main" id="{7D5506EE-1026-4F35-9ACC-BD05BE0F9B36}"/>
              </a:ext>
            </a:extLst>
          </p:cNvPr>
          <p:cNvSpPr>
            <a:spLocks noGrp="1"/>
          </p:cNvSpPr>
          <p:nvPr>
            <p:ph type="dt" sz="half" idx="10"/>
          </p:nvPr>
        </p:nvSpPr>
        <p:spPr/>
        <p:txBody>
          <a:bodyPr rtlCol="0"/>
          <a:lstStyle/>
          <a:p>
            <a:pPr rtl="0"/>
            <a:fld id="{25C8DC3B-4A38-4E06-8D87-B1D06E543AA8}" type="datetime1">
              <a:rPr lang="zh-CN" altLang="en-US" smtClean="0"/>
              <a:t>2023/2/8</a:t>
            </a:fld>
            <a:endParaRPr lang="en-US" dirty="0"/>
          </a:p>
        </p:txBody>
      </p:sp>
      <p:sp>
        <p:nvSpPr>
          <p:cNvPr id="8" name="页脚占位符 7">
            <a:extLst>
              <a:ext uri="{FF2B5EF4-FFF2-40B4-BE49-F238E27FC236}">
                <a16:creationId xmlns:a16="http://schemas.microsoft.com/office/drawing/2014/main" id="{B7696E5F-8D95-4450-AE52-5438E6EDE2BF}"/>
              </a:ext>
            </a:extLst>
          </p:cNvPr>
          <p:cNvSpPr>
            <a:spLocks noGrp="1"/>
          </p:cNvSpPr>
          <p:nvPr>
            <p:ph type="ftr" sz="quarter" idx="11"/>
          </p:nvPr>
        </p:nvSpPr>
        <p:spPr/>
        <p:txBody>
          <a:bodyPr rtlCol="0"/>
          <a:lstStyle/>
          <a:p>
            <a:pPr rtl="0"/>
            <a:r>
              <a:rPr lang="zh-CN" altLang="en-US"/>
              <a:t>深圳市九音科技有限公司</a:t>
            </a:r>
            <a:endParaRPr lang="en-US" dirty="0"/>
          </a:p>
        </p:txBody>
      </p:sp>
      <p:sp>
        <p:nvSpPr>
          <p:cNvPr id="9" name="灯片编号占位符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标题与文本">
    <p:spTree>
      <p:nvGrpSpPr>
        <p:cNvPr id="1" name=""/>
        <p:cNvGrpSpPr/>
        <p:nvPr/>
      </p:nvGrpSpPr>
      <p:grpSpPr>
        <a:xfrm>
          <a:off x="0" y="0"/>
          <a:ext cx="0" cy="0"/>
          <a:chOff x="0" y="0"/>
          <a:chExt cx="0" cy="0"/>
        </a:xfrm>
      </p:grpSpPr>
      <p:sp>
        <p:nvSpPr>
          <p:cNvPr id="9" name="长方形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a:p>
        </p:txBody>
      </p:sp>
      <p:sp>
        <p:nvSpPr>
          <p:cNvPr id="2" name="垂直标题 1"/>
          <p:cNvSpPr>
            <a:spLocks noGrp="1"/>
          </p:cNvSpPr>
          <p:nvPr>
            <p:ph type="title" orient="vert"/>
          </p:nvPr>
        </p:nvSpPr>
        <p:spPr>
          <a:xfrm>
            <a:off x="8724900" y="412302"/>
            <a:ext cx="2628900" cy="5759898"/>
          </a:xfrm>
        </p:spPr>
        <p:txBody>
          <a:bodyPr vert="eaVert" rtlCol="0"/>
          <a:lstStyle/>
          <a:p>
            <a:pPr rtl="0"/>
            <a:r>
              <a:rPr lang="zh-CN" altLang="en-US"/>
              <a:t>单击此处编辑母版标题样式</a:t>
            </a:r>
            <a:endParaRPr lang="en-US" dirty="0"/>
          </a:p>
        </p:txBody>
      </p:sp>
      <p:sp>
        <p:nvSpPr>
          <p:cNvPr id="3" name="垂直文本占位符 2"/>
          <p:cNvSpPr>
            <a:spLocks noGrp="1"/>
          </p:cNvSpPr>
          <p:nvPr>
            <p:ph type="body" orient="vert" idx="1"/>
          </p:nvPr>
        </p:nvSpPr>
        <p:spPr>
          <a:xfrm>
            <a:off x="838200" y="412302"/>
            <a:ext cx="7734300" cy="5759898"/>
          </a:xfrm>
        </p:spPr>
        <p:txBody>
          <a:bodyPr vert="eaVert" lIns="45720" tIns="0" rIns="45720" bIns="0"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7" name="日期占位符 6">
            <a:extLst>
              <a:ext uri="{FF2B5EF4-FFF2-40B4-BE49-F238E27FC236}">
                <a16:creationId xmlns:a16="http://schemas.microsoft.com/office/drawing/2014/main" id="{AF33D6B0-F070-45C4-A472-19F432BE3932}"/>
              </a:ext>
            </a:extLst>
          </p:cNvPr>
          <p:cNvSpPr>
            <a:spLocks noGrp="1"/>
          </p:cNvSpPr>
          <p:nvPr>
            <p:ph type="dt" sz="half" idx="10"/>
          </p:nvPr>
        </p:nvSpPr>
        <p:spPr/>
        <p:txBody>
          <a:bodyPr rtlCol="0"/>
          <a:lstStyle/>
          <a:p>
            <a:pPr rtl="0"/>
            <a:fld id="{9B95308E-253A-42A1-9779-11950985EDBA}" type="datetime1">
              <a:rPr lang="zh-CN" altLang="en-US" smtClean="0"/>
              <a:t>2023/2/8</a:t>
            </a:fld>
            <a:endParaRPr lang="en-US" dirty="0"/>
          </a:p>
        </p:txBody>
      </p:sp>
      <p:sp>
        <p:nvSpPr>
          <p:cNvPr id="8" name="页脚占位符 7">
            <a:extLst>
              <a:ext uri="{FF2B5EF4-FFF2-40B4-BE49-F238E27FC236}">
                <a16:creationId xmlns:a16="http://schemas.microsoft.com/office/drawing/2014/main" id="{9975399F-DAB2-410D-967F-ED17E6F796E7}"/>
              </a:ext>
            </a:extLst>
          </p:cNvPr>
          <p:cNvSpPr>
            <a:spLocks noGrp="1"/>
          </p:cNvSpPr>
          <p:nvPr>
            <p:ph type="ftr" sz="quarter" idx="11"/>
          </p:nvPr>
        </p:nvSpPr>
        <p:spPr/>
        <p:txBody>
          <a:bodyPr rtlCol="0"/>
          <a:lstStyle/>
          <a:p>
            <a:pPr rtl="0"/>
            <a:r>
              <a:rPr lang="zh-CN" altLang="en-US"/>
              <a:t>深圳市九音科技有限公司</a:t>
            </a:r>
            <a:endParaRPr lang="en-US" dirty="0"/>
          </a:p>
        </p:txBody>
      </p:sp>
      <p:sp>
        <p:nvSpPr>
          <p:cNvPr id="10" name="灯片编号占位符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pic>
        <p:nvPicPr>
          <p:cNvPr id="4" name="图片 3">
            <a:extLst>
              <a:ext uri="{FF2B5EF4-FFF2-40B4-BE49-F238E27FC236}">
                <a16:creationId xmlns:a16="http://schemas.microsoft.com/office/drawing/2014/main" id="{35C851F2-0E6D-B3B1-7180-52F1FCD8749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7079" t="22064" r="34607" b="40728"/>
          <a:stretch/>
        </p:blipFill>
        <p:spPr>
          <a:xfrm>
            <a:off x="11248816" y="304325"/>
            <a:ext cx="686838" cy="638893"/>
          </a:xfrm>
          <a:prstGeom prst="rect">
            <a:avLst/>
          </a:prstGeom>
        </p:spPr>
      </p:pic>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a:t>单击此处编辑母版标题样式</a:t>
            </a:r>
            <a:endParaRPr lang="en-US" dirty="0"/>
          </a:p>
        </p:txBody>
      </p:sp>
      <p:sp>
        <p:nvSpPr>
          <p:cNvPr id="3" name="内容占位符 2"/>
          <p:cNvSpPr>
            <a:spLocks noGrp="1"/>
          </p:cNvSpPr>
          <p:nvPr>
            <p:ph idx="1"/>
          </p:nvPr>
        </p:nvSpPr>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7" name="日期占位符 6">
            <a:extLst>
              <a:ext uri="{FF2B5EF4-FFF2-40B4-BE49-F238E27FC236}">
                <a16:creationId xmlns:a16="http://schemas.microsoft.com/office/drawing/2014/main" id="{354D8B55-9EA8-4B81-8E84-9B93B0A27559}"/>
              </a:ext>
            </a:extLst>
          </p:cNvPr>
          <p:cNvSpPr>
            <a:spLocks noGrp="1"/>
          </p:cNvSpPr>
          <p:nvPr>
            <p:ph type="dt" sz="half" idx="10"/>
          </p:nvPr>
        </p:nvSpPr>
        <p:spPr/>
        <p:txBody>
          <a:bodyPr rtlCol="0"/>
          <a:lstStyle/>
          <a:p>
            <a:pPr rtl="0"/>
            <a:fld id="{A9330DE2-A65A-4186-BBCA-E1EB13D688A3}" type="datetime1">
              <a:rPr lang="zh-CN" altLang="en-US" smtClean="0"/>
              <a:t>2023/2/8</a:t>
            </a:fld>
            <a:endParaRPr lang="en-US" dirty="0"/>
          </a:p>
        </p:txBody>
      </p:sp>
      <p:sp>
        <p:nvSpPr>
          <p:cNvPr id="8" name="页脚占位符 7">
            <a:extLst>
              <a:ext uri="{FF2B5EF4-FFF2-40B4-BE49-F238E27FC236}">
                <a16:creationId xmlns:a16="http://schemas.microsoft.com/office/drawing/2014/main" id="{062CA021-2578-47CB-822C-BDDFF7223B28}"/>
              </a:ext>
            </a:extLst>
          </p:cNvPr>
          <p:cNvSpPr>
            <a:spLocks noGrp="1"/>
          </p:cNvSpPr>
          <p:nvPr>
            <p:ph type="ftr" sz="quarter" idx="11"/>
          </p:nvPr>
        </p:nvSpPr>
        <p:spPr/>
        <p:txBody>
          <a:bodyPr rtlCol="0"/>
          <a:lstStyle/>
          <a:p>
            <a:pPr rtl="0"/>
            <a:r>
              <a:rPr lang="zh-CN" altLang="en-US"/>
              <a:t>深圳市九音科技有限公司</a:t>
            </a:r>
            <a:endParaRPr lang="en-US" dirty="0"/>
          </a:p>
        </p:txBody>
      </p:sp>
      <p:sp>
        <p:nvSpPr>
          <p:cNvPr id="9" name="灯片编号占位符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10" name="长方形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a:p>
        </p:txBody>
      </p:sp>
      <p:sp>
        <p:nvSpPr>
          <p:cNvPr id="2" name="标题 1"/>
          <p:cNvSpPr>
            <a:spLocks noGrp="1"/>
          </p:cNvSpPr>
          <p:nvPr>
            <p:ph type="title"/>
          </p:nvPr>
        </p:nvSpPr>
        <p:spPr>
          <a:xfrm>
            <a:off x="1097280" y="758952"/>
            <a:ext cx="10058400" cy="3566160"/>
          </a:xfrm>
        </p:spPr>
        <p:txBody>
          <a:bodyPr rtlCol="0" anchor="b" anchorCtr="0">
            <a:normAutofit/>
          </a:bodyPr>
          <a:lstStyle>
            <a:lvl1pPr>
              <a:lnSpc>
                <a:spcPct val="90000"/>
              </a:lnSpc>
              <a:defRPr sz="8000" b="0">
                <a:solidFill>
                  <a:schemeClr val="tx1">
                    <a:lumMod val="85000"/>
                    <a:lumOff val="15000"/>
                  </a:schemeClr>
                </a:solidFill>
              </a:defRPr>
            </a:lvl1pPr>
          </a:lstStyle>
          <a:p>
            <a:pPr rtl="0"/>
            <a:r>
              <a:rPr lang="zh-CN" altLang="en-US"/>
              <a:t>单击此处编辑母版标题样式</a:t>
            </a:r>
            <a:endParaRPr lang="en-US" dirty="0"/>
          </a:p>
        </p:txBody>
      </p:sp>
      <p:sp>
        <p:nvSpPr>
          <p:cNvPr id="3" name="文本占位符 2"/>
          <p:cNvSpPr>
            <a:spLocks noGrp="1"/>
          </p:cNvSpPr>
          <p:nvPr>
            <p:ph type="body" idx="1"/>
          </p:nvPr>
        </p:nvSpPr>
        <p:spPr>
          <a:xfrm>
            <a:off x="1097280" y="4663440"/>
            <a:ext cx="10058400" cy="1143000"/>
          </a:xfrm>
        </p:spPr>
        <p:txBody>
          <a:bodyPr lIns="91440" rIns="91440" rtlCol="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a:t>单击此处编辑母版文本样式</a:t>
            </a:r>
          </a:p>
        </p:txBody>
      </p:sp>
      <p:cxnSp>
        <p:nvCxnSpPr>
          <p:cNvPr id="9" name="直接连接符​​(S)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日期占位符 6">
            <a:extLst>
              <a:ext uri="{FF2B5EF4-FFF2-40B4-BE49-F238E27FC236}">
                <a16:creationId xmlns:a16="http://schemas.microsoft.com/office/drawing/2014/main" id="{AAF2E137-EC28-48F8-9198-1F02539029B6}"/>
              </a:ext>
            </a:extLst>
          </p:cNvPr>
          <p:cNvSpPr>
            <a:spLocks noGrp="1"/>
          </p:cNvSpPr>
          <p:nvPr>
            <p:ph type="dt" sz="half" idx="10"/>
          </p:nvPr>
        </p:nvSpPr>
        <p:spPr/>
        <p:txBody>
          <a:bodyPr rtlCol="0"/>
          <a:lstStyle/>
          <a:p>
            <a:pPr rtl="0"/>
            <a:fld id="{B34B6320-3FDD-428A-A6E1-3B5A3233455D}" type="datetime1">
              <a:rPr lang="zh-CN" altLang="en-US" smtClean="0"/>
              <a:t>2023/2/8</a:t>
            </a:fld>
            <a:endParaRPr lang="en-US" dirty="0"/>
          </a:p>
        </p:txBody>
      </p:sp>
      <p:sp>
        <p:nvSpPr>
          <p:cNvPr id="8" name="页脚占位符 7">
            <a:extLst>
              <a:ext uri="{FF2B5EF4-FFF2-40B4-BE49-F238E27FC236}">
                <a16:creationId xmlns:a16="http://schemas.microsoft.com/office/drawing/2014/main" id="{189422CD-6F62-4DD6-89EF-07A60B42D219}"/>
              </a:ext>
            </a:extLst>
          </p:cNvPr>
          <p:cNvSpPr>
            <a:spLocks noGrp="1"/>
          </p:cNvSpPr>
          <p:nvPr>
            <p:ph type="ftr" sz="quarter" idx="11"/>
          </p:nvPr>
        </p:nvSpPr>
        <p:spPr/>
        <p:txBody>
          <a:bodyPr rtlCol="0"/>
          <a:lstStyle/>
          <a:p>
            <a:pPr rtl="0"/>
            <a:r>
              <a:rPr lang="zh-CN" altLang="en-US"/>
              <a:t>深圳市九音科技有限公司</a:t>
            </a:r>
            <a:endParaRPr lang="en-US" dirty="0"/>
          </a:p>
        </p:txBody>
      </p:sp>
      <p:sp>
        <p:nvSpPr>
          <p:cNvPr id="11" name="灯片编号占位符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标题 7"/>
          <p:cNvSpPr>
            <a:spLocks noGrp="1"/>
          </p:cNvSpPr>
          <p:nvPr>
            <p:ph type="title"/>
          </p:nvPr>
        </p:nvSpPr>
        <p:spPr>
          <a:xfrm>
            <a:off x="1097280" y="286603"/>
            <a:ext cx="10058400" cy="871637"/>
          </a:xfrm>
        </p:spPr>
        <p:txBody>
          <a:bodyPr rtlCol="0"/>
          <a:lstStyle/>
          <a:p>
            <a:pPr rtl="0"/>
            <a:r>
              <a:rPr lang="zh-CN" altLang="en-US"/>
              <a:t>单击此处编辑母版标题样式</a:t>
            </a:r>
            <a:endParaRPr lang="en-US" dirty="0"/>
          </a:p>
        </p:txBody>
      </p:sp>
      <p:sp>
        <p:nvSpPr>
          <p:cNvPr id="3" name="内容占位符 2"/>
          <p:cNvSpPr>
            <a:spLocks noGrp="1"/>
          </p:cNvSpPr>
          <p:nvPr>
            <p:ph sz="half" idx="1"/>
          </p:nvPr>
        </p:nvSpPr>
        <p:spPr>
          <a:xfrm>
            <a:off x="1097280" y="1735984"/>
            <a:ext cx="4639736" cy="4133109"/>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内容占位符 3"/>
          <p:cNvSpPr>
            <a:spLocks noGrp="1"/>
          </p:cNvSpPr>
          <p:nvPr>
            <p:ph sz="half" idx="2"/>
          </p:nvPr>
        </p:nvSpPr>
        <p:spPr>
          <a:xfrm>
            <a:off x="6515944" y="1735984"/>
            <a:ext cx="4639736" cy="4133110"/>
          </a:xfrm>
        </p:spPr>
        <p:txBody>
          <a:bodyPr rtlCol="0"/>
          <a:lstStyle/>
          <a:p>
            <a:pPr lvl="0" rtl="0"/>
            <a:r>
              <a:rPr lang="zh-CN" altLang="en-US" dirty="0"/>
              <a:t>单击此处编辑母版文本样式</a:t>
            </a:r>
          </a:p>
          <a:p>
            <a:pPr lvl="1" rtl="0"/>
            <a:r>
              <a:rPr lang="zh-CN" altLang="en-US" dirty="0"/>
              <a:t>二级</a:t>
            </a:r>
          </a:p>
          <a:p>
            <a:pPr lvl="2" rtl="0"/>
            <a:r>
              <a:rPr lang="zh-CN" altLang="en-US" dirty="0"/>
              <a:t>三级</a:t>
            </a:r>
          </a:p>
          <a:p>
            <a:pPr lvl="3" rtl="0"/>
            <a:r>
              <a:rPr lang="zh-CN" altLang="en-US" dirty="0"/>
              <a:t>四级</a:t>
            </a:r>
          </a:p>
          <a:p>
            <a:pPr lvl="4" rtl="0"/>
            <a:r>
              <a:rPr lang="zh-CN" altLang="en-US" dirty="0"/>
              <a:t>五级</a:t>
            </a:r>
            <a:endParaRPr lang="en-US" dirty="0"/>
          </a:p>
        </p:txBody>
      </p:sp>
      <p:sp>
        <p:nvSpPr>
          <p:cNvPr id="2" name="日期占位符 1">
            <a:extLst>
              <a:ext uri="{FF2B5EF4-FFF2-40B4-BE49-F238E27FC236}">
                <a16:creationId xmlns:a16="http://schemas.microsoft.com/office/drawing/2014/main" id="{5782D47D-B0DC-4C40-BCC6-BBBA32584A38}"/>
              </a:ext>
            </a:extLst>
          </p:cNvPr>
          <p:cNvSpPr>
            <a:spLocks noGrp="1"/>
          </p:cNvSpPr>
          <p:nvPr>
            <p:ph type="dt" sz="half" idx="10"/>
          </p:nvPr>
        </p:nvSpPr>
        <p:spPr/>
        <p:txBody>
          <a:bodyPr rtlCol="0"/>
          <a:lstStyle/>
          <a:p>
            <a:pPr rtl="0"/>
            <a:fld id="{650DF5EE-CC17-462A-95B8-2B652B9B5BAE}" type="datetime1">
              <a:rPr lang="zh-CN" altLang="en-US" smtClean="0"/>
              <a:t>2023/2/8</a:t>
            </a:fld>
            <a:endParaRPr lang="en-US" dirty="0"/>
          </a:p>
        </p:txBody>
      </p:sp>
      <p:sp>
        <p:nvSpPr>
          <p:cNvPr id="9" name="页脚占位符 8">
            <a:extLst>
              <a:ext uri="{FF2B5EF4-FFF2-40B4-BE49-F238E27FC236}">
                <a16:creationId xmlns:a16="http://schemas.microsoft.com/office/drawing/2014/main" id="{4690D34E-7EBD-44B2-83CA-4C126A18D7EF}"/>
              </a:ext>
            </a:extLst>
          </p:cNvPr>
          <p:cNvSpPr>
            <a:spLocks noGrp="1"/>
          </p:cNvSpPr>
          <p:nvPr>
            <p:ph type="ftr" sz="quarter" idx="11"/>
          </p:nvPr>
        </p:nvSpPr>
        <p:spPr/>
        <p:txBody>
          <a:bodyPr rtlCol="0"/>
          <a:lstStyle/>
          <a:p>
            <a:pPr rtl="0"/>
            <a:r>
              <a:rPr lang="zh-CN" altLang="en-US"/>
              <a:t>深圳市九音科技有限公司</a:t>
            </a:r>
            <a:endParaRPr lang="en-US" dirty="0"/>
          </a:p>
        </p:txBody>
      </p:sp>
      <p:sp>
        <p:nvSpPr>
          <p:cNvPr id="10" name="幻灯片编号占位符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标题 9"/>
          <p:cNvSpPr>
            <a:spLocks noGrp="1"/>
          </p:cNvSpPr>
          <p:nvPr>
            <p:ph type="title"/>
          </p:nvPr>
        </p:nvSpPr>
        <p:spPr>
          <a:xfrm>
            <a:off x="1097280" y="286604"/>
            <a:ext cx="10058400" cy="915180"/>
          </a:xfrm>
        </p:spPr>
        <p:txBody>
          <a:bodyPr rtlCol="0"/>
          <a:lstStyle/>
          <a:p>
            <a:pPr rtl="0"/>
            <a:r>
              <a:rPr lang="zh-CN" altLang="en-US"/>
              <a:t>单击此处编辑母版标题样式</a:t>
            </a:r>
            <a:endParaRPr lang="en-US" dirty="0"/>
          </a:p>
        </p:txBody>
      </p:sp>
      <p:sp>
        <p:nvSpPr>
          <p:cNvPr id="3" name="文本占位符 2"/>
          <p:cNvSpPr>
            <a:spLocks noGrp="1"/>
          </p:cNvSpPr>
          <p:nvPr>
            <p:ph type="body" idx="1"/>
          </p:nvPr>
        </p:nvSpPr>
        <p:spPr>
          <a:xfrm>
            <a:off x="1097280" y="1743892"/>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p>
        </p:txBody>
      </p:sp>
      <p:sp>
        <p:nvSpPr>
          <p:cNvPr id="4" name="内容占位符 3"/>
          <p:cNvSpPr>
            <a:spLocks noGrp="1"/>
          </p:cNvSpPr>
          <p:nvPr>
            <p:ph sz="half" idx="2"/>
          </p:nvPr>
        </p:nvSpPr>
        <p:spPr>
          <a:xfrm>
            <a:off x="1097280" y="2644766"/>
            <a:ext cx="4639736" cy="3468651"/>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文本占位符 4"/>
          <p:cNvSpPr>
            <a:spLocks noGrp="1"/>
          </p:cNvSpPr>
          <p:nvPr>
            <p:ph type="body" sz="quarter" idx="3"/>
          </p:nvPr>
        </p:nvSpPr>
        <p:spPr>
          <a:xfrm>
            <a:off x="6515944" y="1743892"/>
            <a:ext cx="4639736" cy="736282"/>
          </a:xfrm>
        </p:spPr>
        <p:txBody>
          <a:bodyPr lIns="91440" rIns="91440" rtlCol="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p>
        </p:txBody>
      </p:sp>
      <p:sp>
        <p:nvSpPr>
          <p:cNvPr id="6" name="内容占位符 5"/>
          <p:cNvSpPr>
            <a:spLocks noGrp="1"/>
          </p:cNvSpPr>
          <p:nvPr>
            <p:ph sz="quarter" idx="4"/>
          </p:nvPr>
        </p:nvSpPr>
        <p:spPr>
          <a:xfrm>
            <a:off x="6515944" y="2644765"/>
            <a:ext cx="4639736" cy="3468651"/>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2" name="日期占位符 1">
            <a:extLst>
              <a:ext uri="{FF2B5EF4-FFF2-40B4-BE49-F238E27FC236}">
                <a16:creationId xmlns:a16="http://schemas.microsoft.com/office/drawing/2014/main" id="{8AF8A515-AA94-45D1-9223-5C2272618D85}"/>
              </a:ext>
            </a:extLst>
          </p:cNvPr>
          <p:cNvSpPr>
            <a:spLocks noGrp="1"/>
          </p:cNvSpPr>
          <p:nvPr>
            <p:ph type="dt" sz="half" idx="10"/>
          </p:nvPr>
        </p:nvSpPr>
        <p:spPr/>
        <p:txBody>
          <a:bodyPr rtlCol="0"/>
          <a:lstStyle/>
          <a:p>
            <a:pPr rtl="0"/>
            <a:fld id="{DE49EBA3-C997-4FE2-BF8F-5F6514CF5458}" type="datetime1">
              <a:rPr lang="zh-CN" altLang="en-US" smtClean="0"/>
              <a:t>2023/2/8</a:t>
            </a:fld>
            <a:endParaRPr lang="en-US" dirty="0"/>
          </a:p>
        </p:txBody>
      </p:sp>
      <p:sp>
        <p:nvSpPr>
          <p:cNvPr id="11" name="页脚占位符 10">
            <a:extLst>
              <a:ext uri="{FF2B5EF4-FFF2-40B4-BE49-F238E27FC236}">
                <a16:creationId xmlns:a16="http://schemas.microsoft.com/office/drawing/2014/main" id="{D052F5BC-98E0-4D60-AD67-9547738B7DD4}"/>
              </a:ext>
            </a:extLst>
          </p:cNvPr>
          <p:cNvSpPr>
            <a:spLocks noGrp="1"/>
          </p:cNvSpPr>
          <p:nvPr>
            <p:ph type="ftr" sz="quarter" idx="11"/>
          </p:nvPr>
        </p:nvSpPr>
        <p:spPr/>
        <p:txBody>
          <a:bodyPr rtlCol="0"/>
          <a:lstStyle/>
          <a:p>
            <a:pPr rtl="0"/>
            <a:r>
              <a:rPr lang="zh-CN" altLang="en-US"/>
              <a:t>深圳市九音科技有限公司</a:t>
            </a:r>
            <a:endParaRPr lang="en-US" dirty="0"/>
          </a:p>
        </p:txBody>
      </p:sp>
      <p:sp>
        <p:nvSpPr>
          <p:cNvPr id="12" name="灯片编号占位符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a:t>单击此处编辑母版标题样式</a:t>
            </a:r>
            <a:endParaRPr lang="en-US" dirty="0"/>
          </a:p>
        </p:txBody>
      </p:sp>
      <p:sp>
        <p:nvSpPr>
          <p:cNvPr id="6" name="日期占位符 5">
            <a:extLst>
              <a:ext uri="{FF2B5EF4-FFF2-40B4-BE49-F238E27FC236}">
                <a16:creationId xmlns:a16="http://schemas.microsoft.com/office/drawing/2014/main" id="{7392073F-158F-44A3-8913-917AFFC1BC20}"/>
              </a:ext>
            </a:extLst>
          </p:cNvPr>
          <p:cNvSpPr>
            <a:spLocks noGrp="1"/>
          </p:cNvSpPr>
          <p:nvPr>
            <p:ph type="dt" sz="half" idx="10"/>
          </p:nvPr>
        </p:nvSpPr>
        <p:spPr/>
        <p:txBody>
          <a:bodyPr rtlCol="0"/>
          <a:lstStyle/>
          <a:p>
            <a:pPr rtl="0"/>
            <a:fld id="{15159420-48CE-4F3F-A6C5-A6A2E59260EB}" type="datetime1">
              <a:rPr lang="zh-CN" altLang="en-US" smtClean="0"/>
              <a:t>2023/2/8</a:t>
            </a:fld>
            <a:endParaRPr lang="en-US" dirty="0"/>
          </a:p>
        </p:txBody>
      </p:sp>
      <p:sp>
        <p:nvSpPr>
          <p:cNvPr id="7" name="页脚占位符 6">
            <a:extLst>
              <a:ext uri="{FF2B5EF4-FFF2-40B4-BE49-F238E27FC236}">
                <a16:creationId xmlns:a16="http://schemas.microsoft.com/office/drawing/2014/main" id="{EED72207-24CA-42B7-A975-2F8E41CBA904}"/>
              </a:ext>
            </a:extLst>
          </p:cNvPr>
          <p:cNvSpPr>
            <a:spLocks noGrp="1"/>
          </p:cNvSpPr>
          <p:nvPr>
            <p:ph type="ftr" sz="quarter" idx="11"/>
          </p:nvPr>
        </p:nvSpPr>
        <p:spPr/>
        <p:txBody>
          <a:bodyPr rtlCol="0"/>
          <a:lstStyle/>
          <a:p>
            <a:pPr rtl="0"/>
            <a:r>
              <a:rPr lang="zh-CN" altLang="en-US"/>
              <a:t>深圳市九音科技有限公司</a:t>
            </a:r>
            <a:endParaRPr lang="en-US" dirty="0"/>
          </a:p>
        </p:txBody>
      </p:sp>
      <p:sp>
        <p:nvSpPr>
          <p:cNvPr id="8" name="灯片编号占位符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10" name="长方形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a:p>
        </p:txBody>
      </p:sp>
      <p:sp>
        <p:nvSpPr>
          <p:cNvPr id="2" name="日期占位符 1">
            <a:extLst>
              <a:ext uri="{FF2B5EF4-FFF2-40B4-BE49-F238E27FC236}">
                <a16:creationId xmlns:a16="http://schemas.microsoft.com/office/drawing/2014/main" id="{94E9223F-721F-47BF-9FD5-0F8D12FF0DE1}"/>
              </a:ext>
            </a:extLst>
          </p:cNvPr>
          <p:cNvSpPr>
            <a:spLocks noGrp="1"/>
          </p:cNvSpPr>
          <p:nvPr>
            <p:ph type="dt" sz="half" idx="10"/>
          </p:nvPr>
        </p:nvSpPr>
        <p:spPr/>
        <p:txBody>
          <a:bodyPr rtlCol="0"/>
          <a:lstStyle/>
          <a:p>
            <a:pPr rtl="0"/>
            <a:fld id="{8D670DF3-D784-46B7-A63D-6F494394244E}" type="datetime1">
              <a:rPr lang="zh-CN" altLang="en-US" smtClean="0"/>
              <a:t>2023/2/8</a:t>
            </a:fld>
            <a:endParaRPr lang="en-US" dirty="0"/>
          </a:p>
        </p:txBody>
      </p:sp>
      <p:sp>
        <p:nvSpPr>
          <p:cNvPr id="3" name="页脚占位符 2">
            <a:extLst>
              <a:ext uri="{FF2B5EF4-FFF2-40B4-BE49-F238E27FC236}">
                <a16:creationId xmlns:a16="http://schemas.microsoft.com/office/drawing/2014/main" id="{05915714-6BBA-4593-8591-4E26F7D58D9F}"/>
              </a:ext>
            </a:extLst>
          </p:cNvPr>
          <p:cNvSpPr>
            <a:spLocks noGrp="1"/>
          </p:cNvSpPr>
          <p:nvPr>
            <p:ph type="ftr" sz="quarter" idx="11"/>
          </p:nvPr>
        </p:nvSpPr>
        <p:spPr/>
        <p:txBody>
          <a:bodyPr rtlCol="0"/>
          <a:lstStyle/>
          <a:p>
            <a:pPr rtl="0"/>
            <a:r>
              <a:rPr lang="zh-CN" altLang="en-US"/>
              <a:t>深圳市九音科技有限公司</a:t>
            </a:r>
            <a:endParaRPr lang="en-US" dirty="0"/>
          </a:p>
        </p:txBody>
      </p:sp>
      <p:sp>
        <p:nvSpPr>
          <p:cNvPr id="4" name="灯片编号占位符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pic>
        <p:nvPicPr>
          <p:cNvPr id="5" name="图片 4">
            <a:extLst>
              <a:ext uri="{FF2B5EF4-FFF2-40B4-BE49-F238E27FC236}">
                <a16:creationId xmlns:a16="http://schemas.microsoft.com/office/drawing/2014/main" id="{4E9F073C-52F5-D578-1637-BED97D53BEC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7079" t="22064" r="34607" b="40728"/>
          <a:stretch/>
        </p:blipFill>
        <p:spPr>
          <a:xfrm>
            <a:off x="11248816" y="304325"/>
            <a:ext cx="686838" cy="638893"/>
          </a:xfrm>
          <a:prstGeom prst="rect">
            <a:avLst/>
          </a:prstGeom>
        </p:spPr>
      </p:pic>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带标题的内容">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a:p>
        </p:txBody>
      </p:sp>
      <p:sp>
        <p:nvSpPr>
          <p:cNvPr id="2" name="标题 1"/>
          <p:cNvSpPr>
            <a:spLocks noGrp="1"/>
          </p:cNvSpPr>
          <p:nvPr>
            <p:ph type="title"/>
          </p:nvPr>
        </p:nvSpPr>
        <p:spPr>
          <a:xfrm>
            <a:off x="643466" y="786383"/>
            <a:ext cx="3517567" cy="2093975"/>
          </a:xfrm>
        </p:spPr>
        <p:txBody>
          <a:bodyPr rtlCol="0" anchor="b">
            <a:normAutofit/>
          </a:bodyPr>
          <a:lstStyle>
            <a:lvl1pPr>
              <a:lnSpc>
                <a:spcPct val="90000"/>
              </a:lnSpc>
              <a:defRPr sz="3600" b="0">
                <a:solidFill>
                  <a:schemeClr val="tx1"/>
                </a:solidFill>
              </a:defRPr>
            </a:lvl1pPr>
          </a:lstStyle>
          <a:p>
            <a:pPr rtl="0"/>
            <a:r>
              <a:rPr lang="zh-CN" altLang="en-US" dirty="0"/>
              <a:t>单击此处编辑母版标题样式</a:t>
            </a:r>
            <a:endParaRPr lang="en-US" dirty="0"/>
          </a:p>
        </p:txBody>
      </p:sp>
      <p:sp>
        <p:nvSpPr>
          <p:cNvPr id="3" name="内容占位符 2"/>
          <p:cNvSpPr>
            <a:spLocks noGrp="1"/>
          </p:cNvSpPr>
          <p:nvPr>
            <p:ph idx="1"/>
          </p:nvPr>
        </p:nvSpPr>
        <p:spPr>
          <a:xfrm>
            <a:off x="5458984" y="812799"/>
            <a:ext cx="5928344" cy="5294757"/>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文本占位符 3"/>
          <p:cNvSpPr>
            <a:spLocks noGrp="1"/>
          </p:cNvSpPr>
          <p:nvPr>
            <p:ph type="body" sz="half" idx="2"/>
          </p:nvPr>
        </p:nvSpPr>
        <p:spPr>
          <a:xfrm>
            <a:off x="643465" y="3043050"/>
            <a:ext cx="3517567" cy="3064505"/>
          </a:xfrm>
        </p:spPr>
        <p:txBody>
          <a:bodyPr lIns="91440" rIns="91440" rtlCol="0">
            <a:normAutofit/>
          </a:bodyPr>
          <a:lstStyle>
            <a:lvl1pPr marL="0" indent="0">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dirty="0"/>
              <a:t>单击此处编辑母版文本样式</a:t>
            </a:r>
          </a:p>
        </p:txBody>
      </p:sp>
      <p:sp>
        <p:nvSpPr>
          <p:cNvPr id="5" name="日期占位符 4"/>
          <p:cNvSpPr>
            <a:spLocks noGrp="1"/>
          </p:cNvSpPr>
          <p:nvPr>
            <p:ph type="dt" sz="half" idx="10"/>
          </p:nvPr>
        </p:nvSpPr>
        <p:spPr>
          <a:xfrm>
            <a:off x="643464" y="6446520"/>
            <a:ext cx="3517568" cy="365125"/>
          </a:xfrm>
        </p:spPr>
        <p:txBody>
          <a:bodyPr rtlCol="0"/>
          <a:lstStyle>
            <a:lvl1pPr algn="l">
              <a:defRPr/>
            </a:lvl1pPr>
          </a:lstStyle>
          <a:p>
            <a:pPr rtl="0"/>
            <a:fld id="{73827B5C-F70C-443F-8553-4A5FCB034676}" type="datetime1">
              <a:rPr lang="zh-CN" altLang="en-US" smtClean="0"/>
              <a:t>2023/2/8</a:t>
            </a:fld>
            <a:endParaRPr lang="en-US" dirty="0"/>
          </a:p>
        </p:txBody>
      </p:sp>
      <p:sp>
        <p:nvSpPr>
          <p:cNvPr id="6" name="页脚占位符 5"/>
          <p:cNvSpPr>
            <a:spLocks noGrp="1"/>
          </p:cNvSpPr>
          <p:nvPr>
            <p:ph type="ftr" sz="quarter" idx="11"/>
          </p:nvPr>
        </p:nvSpPr>
        <p:spPr>
          <a:xfrm>
            <a:off x="5458983" y="6446520"/>
            <a:ext cx="5334019" cy="365125"/>
          </a:xfrm>
        </p:spPr>
        <p:txBody>
          <a:bodyPr rtlCol="0"/>
          <a:lstStyle>
            <a:lvl1pPr algn="l">
              <a:defRPr>
                <a:solidFill>
                  <a:schemeClr val="tx2"/>
                </a:solidFill>
              </a:defRPr>
            </a:lvl1pPr>
          </a:lstStyle>
          <a:p>
            <a:pPr rtl="0"/>
            <a:r>
              <a:rPr lang="zh-CN" altLang="en-US"/>
              <a:t>深圳市九音科技有限公司</a:t>
            </a:r>
            <a:endParaRPr lang="en-US" dirty="0"/>
          </a:p>
        </p:txBody>
      </p:sp>
      <p:sp>
        <p:nvSpPr>
          <p:cNvPr id="7" name="幻灯片编号占位符 6"/>
          <p:cNvSpPr>
            <a:spLocks noGrp="1"/>
          </p:cNvSpPr>
          <p:nvPr>
            <p:ph type="sldNum" sz="quarter" idx="12"/>
          </p:nvPr>
        </p:nvSpPr>
        <p:spPr/>
        <p:txBody>
          <a:bodyPr rtlCol="0"/>
          <a:lstStyle>
            <a:lvl1pPr>
              <a:defRPr>
                <a:solidFill>
                  <a:schemeClr val="tx2"/>
                </a:solidFill>
              </a:defRPr>
            </a:lvl1pPr>
          </a:lstStyle>
          <a:p>
            <a:pPr rtl="0"/>
            <a:fld id="{3A98EE3D-8CD1-4C3F-BD1C-C98C9596463C}" type="slidenum">
              <a:rPr lang="en-US" smtClean="0"/>
              <a:pPr/>
              <a:t>‹#›</a:t>
            </a:fld>
            <a:endParaRPr lang="en-US" dirty="0"/>
          </a:p>
        </p:txBody>
      </p:sp>
      <p:pic>
        <p:nvPicPr>
          <p:cNvPr id="9" name="图片 8">
            <a:extLst>
              <a:ext uri="{FF2B5EF4-FFF2-40B4-BE49-F238E27FC236}">
                <a16:creationId xmlns:a16="http://schemas.microsoft.com/office/drawing/2014/main" id="{0E8CEAB7-D1F1-E931-3CA7-F095BDB469D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37079" t="22064" r="34607" b="40728"/>
          <a:stretch/>
        </p:blipFill>
        <p:spPr>
          <a:xfrm>
            <a:off x="11248816" y="304325"/>
            <a:ext cx="686838" cy="638893"/>
          </a:xfrm>
          <a:prstGeom prst="rect">
            <a:avLst/>
          </a:prstGeom>
        </p:spPr>
      </p:pic>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带标题的图片">
    <p:bg>
      <p:bgPr>
        <a:solidFill>
          <a:schemeClr val="bg1">
            <a:lumMod val="95000"/>
          </a:schemeClr>
        </a:solidFill>
        <a:effectLst/>
      </p:bgPr>
    </p:bg>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dirty="0"/>
          </a:p>
        </p:txBody>
      </p:sp>
      <p:sp>
        <p:nvSpPr>
          <p:cNvPr id="2" name="标题 1"/>
          <p:cNvSpPr>
            <a:spLocks noGrp="1"/>
          </p:cNvSpPr>
          <p:nvPr>
            <p:ph type="title"/>
          </p:nvPr>
        </p:nvSpPr>
        <p:spPr>
          <a:xfrm>
            <a:off x="1039177" y="1697115"/>
            <a:ext cx="10113645" cy="743682"/>
          </a:xfrm>
        </p:spPr>
        <p:txBody>
          <a:bodyPr tIns="0" bIns="0" rtlCol="0" anchor="b">
            <a:noAutofit/>
          </a:bodyPr>
          <a:lstStyle>
            <a:lvl1pPr>
              <a:defRPr sz="3600" b="0">
                <a:solidFill>
                  <a:schemeClr val="tx1"/>
                </a:solidFill>
              </a:defRPr>
            </a:lvl1pPr>
          </a:lstStyle>
          <a:p>
            <a:pPr rtl="0"/>
            <a:r>
              <a:rPr lang="zh-CN" altLang="en-US" dirty="0"/>
              <a:t>单击此处编辑母版标题样式</a:t>
            </a:r>
            <a:endParaRPr lang="en-US" dirty="0"/>
          </a:p>
        </p:txBody>
      </p:sp>
      <p:sp>
        <p:nvSpPr>
          <p:cNvPr id="4" name="文本占位符 3"/>
          <p:cNvSpPr>
            <a:spLocks noGrp="1"/>
          </p:cNvSpPr>
          <p:nvPr>
            <p:ph type="body" sz="half" idx="2"/>
          </p:nvPr>
        </p:nvSpPr>
        <p:spPr>
          <a:xfrm>
            <a:off x="1097279" y="4875342"/>
            <a:ext cx="10113264" cy="1449258"/>
          </a:xfrm>
        </p:spPr>
        <p:txBody>
          <a:bodyPr lIns="91440" tIns="0" rIns="91440" bIns="0" rtlCol="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dirty="0"/>
              <a:t>单击此处编辑母版文本样式</a:t>
            </a:r>
          </a:p>
        </p:txBody>
      </p:sp>
      <p:sp>
        <p:nvSpPr>
          <p:cNvPr id="5" name="日期占位符 4"/>
          <p:cNvSpPr>
            <a:spLocks noGrp="1"/>
          </p:cNvSpPr>
          <p:nvPr>
            <p:ph type="dt" sz="half" idx="10"/>
          </p:nvPr>
        </p:nvSpPr>
        <p:spPr/>
        <p:txBody>
          <a:bodyPr rtlCol="0"/>
          <a:lstStyle>
            <a:lvl1pPr>
              <a:defRPr/>
            </a:lvl1pPr>
          </a:lstStyle>
          <a:p>
            <a:pPr rtl="0"/>
            <a:fld id="{B2F2A07C-C582-4C46-BA00-694E602D2B9B}" type="datetime1">
              <a:rPr lang="zh-CN" altLang="en-US" smtClean="0"/>
              <a:t>2023/2/8</a:t>
            </a:fld>
            <a:endParaRPr lang="en-US" dirty="0"/>
          </a:p>
        </p:txBody>
      </p:sp>
      <p:sp>
        <p:nvSpPr>
          <p:cNvPr id="6" name="页脚占位符 5"/>
          <p:cNvSpPr>
            <a:spLocks noGrp="1"/>
          </p:cNvSpPr>
          <p:nvPr>
            <p:ph type="ftr" sz="quarter" idx="11"/>
          </p:nvPr>
        </p:nvSpPr>
        <p:spPr>
          <a:xfrm>
            <a:off x="1097279" y="6446838"/>
            <a:ext cx="6818262" cy="365125"/>
          </a:xfrm>
        </p:spPr>
        <p:txBody>
          <a:bodyPr rtlCol="0"/>
          <a:lstStyle/>
          <a:p>
            <a:pPr algn="l" rtl="0"/>
            <a:r>
              <a:rPr lang="zh-CN" altLang="en-US"/>
              <a:t>深圳市九音科技有限公司</a:t>
            </a:r>
            <a:endParaRPr lang="en-US" dirty="0"/>
          </a:p>
        </p:txBody>
      </p:sp>
      <p:sp>
        <p:nvSpPr>
          <p:cNvPr id="7" name="灯片编号占位符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长方形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zh-CN" altLang="en-US" dirty="0"/>
          </a:p>
        </p:txBody>
      </p:sp>
      <p:sp>
        <p:nvSpPr>
          <p:cNvPr id="2" name="标题占位符 1"/>
          <p:cNvSpPr>
            <a:spLocks noGrp="1"/>
          </p:cNvSpPr>
          <p:nvPr>
            <p:ph type="title"/>
          </p:nvPr>
        </p:nvSpPr>
        <p:spPr>
          <a:xfrm>
            <a:off x="1097280" y="286604"/>
            <a:ext cx="10058400" cy="889054"/>
          </a:xfrm>
          <a:prstGeom prst="rect">
            <a:avLst/>
          </a:prstGeom>
        </p:spPr>
        <p:txBody>
          <a:bodyPr vert="horz" lIns="91440" tIns="45720" rIns="91440" bIns="45720" rtlCol="0" anchor="b">
            <a:normAutofit/>
          </a:bodyPr>
          <a:lstStyle/>
          <a:p>
            <a:pPr rtl="0"/>
            <a:r>
              <a:rPr lang="zh-cn" dirty="0"/>
              <a:t>单击此处编辑母版标题样式</a:t>
            </a:r>
            <a:endParaRPr lang="en-US" dirty="0"/>
          </a:p>
        </p:txBody>
      </p:sp>
      <p:sp>
        <p:nvSpPr>
          <p:cNvPr id="3" name="文本占位符 2"/>
          <p:cNvSpPr>
            <a:spLocks noGrp="1"/>
          </p:cNvSpPr>
          <p:nvPr>
            <p:ph type="body" idx="1"/>
          </p:nvPr>
        </p:nvSpPr>
        <p:spPr>
          <a:xfrm>
            <a:off x="1097280" y="1706881"/>
            <a:ext cx="10058400" cy="4162211"/>
          </a:xfrm>
          <a:prstGeom prst="rect">
            <a:avLst/>
          </a:prstGeom>
        </p:spPr>
        <p:txBody>
          <a:bodyPr vert="horz" lIns="0" tIns="45720" rIns="0" bIns="45720" rtlCol="0">
            <a:normAutofit/>
          </a:bodyPr>
          <a:lstStyle/>
          <a:p>
            <a:pPr lvl="0" rtl="0"/>
            <a:r>
              <a:rPr lang="zh-cn" dirty="0"/>
              <a:t>单击此处编辑母版文本样式</a:t>
            </a:r>
          </a:p>
          <a:p>
            <a:pPr lvl="1" rtl="0"/>
            <a:r>
              <a:rPr lang="zh-cn" dirty="0"/>
              <a:t>第二级</a:t>
            </a:r>
          </a:p>
          <a:p>
            <a:pPr lvl="2" rtl="0"/>
            <a:r>
              <a:rPr lang="zh-cn" dirty="0"/>
              <a:t>第三级</a:t>
            </a:r>
          </a:p>
          <a:p>
            <a:pPr lvl="3" rtl="0"/>
            <a:r>
              <a:rPr lang="zh-cn" dirty="0"/>
              <a:t>第四级</a:t>
            </a:r>
          </a:p>
          <a:p>
            <a:pPr lvl="4" rtl="0"/>
            <a:r>
              <a:rPr lang="zh-cn" dirty="0"/>
              <a:t>第五级</a:t>
            </a:r>
            <a:endParaRPr lang="en-US" dirty="0"/>
          </a:p>
        </p:txBody>
      </p:sp>
      <p:sp>
        <p:nvSpPr>
          <p:cNvPr id="4" name="日期占位符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latin typeface="Microsoft YaHei UI" panose="020B0503020204020204" pitchFamily="34" charset="-122"/>
                <a:ea typeface="Microsoft YaHei UI" panose="020B0503020204020204" pitchFamily="34" charset="-122"/>
              </a:defRPr>
            </a:lvl1pPr>
          </a:lstStyle>
          <a:p>
            <a:fld id="{AD4CAFCF-F0C3-494C-BA5C-1DEC7209309C}" type="datetime1">
              <a:rPr lang="zh-CN" altLang="en-US" smtClean="0"/>
              <a:t>2023/2/8</a:t>
            </a:fld>
            <a:endParaRPr lang="en-US" dirty="0"/>
          </a:p>
        </p:txBody>
      </p:sp>
      <p:sp>
        <p:nvSpPr>
          <p:cNvPr id="5" name="页脚占位符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latin typeface="Microsoft YaHei UI" panose="020B0503020204020204" pitchFamily="34" charset="-122"/>
                <a:ea typeface="Microsoft YaHei UI" panose="020B0503020204020204" pitchFamily="34" charset="-122"/>
              </a:defRPr>
            </a:lvl1pPr>
          </a:lstStyle>
          <a:p>
            <a:r>
              <a:rPr lang="zh-CN" altLang="en-US" dirty="0"/>
              <a:t>深圳市九音科技有限公司</a:t>
            </a:r>
            <a:endParaRPr lang="en-US" dirty="0"/>
          </a:p>
        </p:txBody>
      </p:sp>
      <p:sp>
        <p:nvSpPr>
          <p:cNvPr id="6" name="幻灯片编号占位符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latin typeface="Microsoft YaHei UI" panose="020B0503020204020204" pitchFamily="34" charset="-122"/>
                <a:ea typeface="Microsoft YaHei UI" panose="020B0503020204020204" pitchFamily="34" charset="-122"/>
              </a:defRPr>
            </a:lvl1pPr>
          </a:lstStyle>
          <a:p>
            <a:fld id="{7619C1B3-9BB0-4641-80BC-1EA7AF64D63E}" type="slidenum">
              <a:rPr lang="en-US" smtClean="0"/>
              <a:pPr/>
              <a:t>‹#›</a:t>
            </a:fld>
            <a:endParaRPr lang="en-US" dirty="0"/>
          </a:p>
        </p:txBody>
      </p:sp>
      <p:cxnSp>
        <p:nvCxnSpPr>
          <p:cNvPr id="10" name="直接连接符​​(S) 9">
            <a:extLst>
              <a:ext uri="{FF2B5EF4-FFF2-40B4-BE49-F238E27FC236}">
                <a16:creationId xmlns:a16="http://schemas.microsoft.com/office/drawing/2014/main" id="{C5025DAC-8B93-4160-B017-3A274A5828C0}"/>
              </a:ext>
            </a:extLst>
          </p:cNvPr>
          <p:cNvCxnSpPr/>
          <p:nvPr/>
        </p:nvCxnSpPr>
        <p:spPr>
          <a:xfrm>
            <a:off x="1188720" y="1296489"/>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8" name="图片 7">
            <a:extLst>
              <a:ext uri="{FF2B5EF4-FFF2-40B4-BE49-F238E27FC236}">
                <a16:creationId xmlns:a16="http://schemas.microsoft.com/office/drawing/2014/main" id="{7F46BDB4-38B6-F728-ABD6-1E4152AAFE94}"/>
              </a:ext>
            </a:extLst>
          </p:cNvPr>
          <p:cNvPicPr>
            <a:picLocks noChangeAspect="1"/>
          </p:cNvPicPr>
          <p:nvPr userDrawn="1"/>
        </p:nvPicPr>
        <p:blipFill rotWithShape="1">
          <a:blip r:embed="rId13">
            <a:extLst>
              <a:ext uri="{28A0092B-C50C-407E-A947-70E740481C1C}">
                <a14:useLocalDpi xmlns:a14="http://schemas.microsoft.com/office/drawing/2010/main" val="0"/>
              </a:ext>
            </a:extLst>
          </a:blip>
          <a:srcRect l="37079" t="22064" r="34607" b="40728"/>
          <a:stretch/>
        </p:blipFill>
        <p:spPr>
          <a:xfrm>
            <a:off x="11248816" y="304325"/>
            <a:ext cx="686838" cy="638893"/>
          </a:xfrm>
          <a:prstGeom prst="rect">
            <a:avLst/>
          </a:prstGeom>
        </p:spPr>
      </p:pic>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hd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新宋体" panose="02010609030101010101" pitchFamily="49" charset="-122"/>
          <a:ea typeface="新宋体" panose="02010609030101010101" pitchFamily="49" charset="-122"/>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hyperlink" Target="https://www.soundec.cn/" TargetMode="Externa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jpeg"/><Relationship Id="rId7" Type="http://schemas.openxmlformats.org/officeDocument/2006/relationships/image" Target="../media/image10.jpe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jpeg"/><Relationship Id="rId10" Type="http://schemas.openxmlformats.org/officeDocument/2006/relationships/image" Target="../media/image13.jpg"/><Relationship Id="rId4" Type="http://schemas.openxmlformats.org/officeDocument/2006/relationships/image" Target="../media/image7.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1.png"/></Relationships>
</file>

<file path=ppt/slides/_rels/slide7.xml.rels><?xml version="1.0" encoding="UTF-8" standalone="yes"?>
<Relationships xmlns="http://schemas.openxmlformats.org/package/2006/relationships"><Relationship Id="rId8" Type="http://schemas.openxmlformats.org/officeDocument/2006/relationships/image" Target="../media/image24.png"/><Relationship Id="rId3" Type="http://schemas.microsoft.com/office/2007/relationships/media" Target="../media/media2.wav"/><Relationship Id="rId7" Type="http://schemas.openxmlformats.org/officeDocument/2006/relationships/image" Target="../media/image23.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22.png"/><Relationship Id="rId5" Type="http://schemas.openxmlformats.org/officeDocument/2006/relationships/slideLayout" Target="../slideLayouts/slideLayout4.xml"/><Relationship Id="rId4" Type="http://schemas.openxmlformats.org/officeDocument/2006/relationships/audio" Target="../media/media2.wav"/></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4.xml"/><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4.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长方形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标题 1">
            <a:extLst>
              <a:ext uri="{FF2B5EF4-FFF2-40B4-BE49-F238E27FC236}">
                <a16:creationId xmlns:a16="http://schemas.microsoft.com/office/drawing/2014/main" id="{78FD68DA-43BA-4508-8DE2-BA9BB7B2FA5B}"/>
              </a:ext>
            </a:extLst>
          </p:cNvPr>
          <p:cNvSpPr>
            <a:spLocks noGrp="1"/>
          </p:cNvSpPr>
          <p:nvPr>
            <p:ph type="ctrTitle"/>
          </p:nvPr>
        </p:nvSpPr>
        <p:spPr>
          <a:xfrm>
            <a:off x="5211600" y="866734"/>
            <a:ext cx="6253317" cy="3151364"/>
          </a:xfrm>
        </p:spPr>
        <p:txBody>
          <a:bodyPr rtlCol="0">
            <a:normAutofit/>
          </a:bodyPr>
          <a:lstStyle/>
          <a:p>
            <a:pPr rtl="0"/>
            <a:r>
              <a:rPr lang="en-US" altLang="zh-CN" sz="7200" dirty="0"/>
              <a:t>SNC86XX DSP</a:t>
            </a:r>
            <a:br>
              <a:rPr lang="en-US" altLang="zh-CN" sz="7200" dirty="0"/>
            </a:br>
            <a:r>
              <a:rPr lang="zh-CN" altLang="en-US" sz="7200" dirty="0"/>
              <a:t>应用方案简介</a:t>
            </a:r>
            <a:endParaRPr lang="zh-cn" sz="7200" dirty="0"/>
          </a:p>
        </p:txBody>
      </p:sp>
      <p:sp>
        <p:nvSpPr>
          <p:cNvPr id="3" name="副标题 2">
            <a:extLst>
              <a:ext uri="{FF2B5EF4-FFF2-40B4-BE49-F238E27FC236}">
                <a16:creationId xmlns:a16="http://schemas.microsoft.com/office/drawing/2014/main" id="{A8E9CFF2-3777-4FF4-A759-8491175B0B7C}"/>
              </a:ext>
            </a:extLst>
          </p:cNvPr>
          <p:cNvSpPr>
            <a:spLocks noGrp="1"/>
          </p:cNvSpPr>
          <p:nvPr>
            <p:ph type="subTitle" idx="1"/>
          </p:nvPr>
        </p:nvSpPr>
        <p:spPr>
          <a:xfrm>
            <a:off x="5311757" y="4772402"/>
            <a:ext cx="6269347" cy="1193609"/>
          </a:xfrm>
        </p:spPr>
        <p:txBody>
          <a:bodyPr rtlCol="0">
            <a:normAutofit fontScale="85000" lnSpcReduction="10000"/>
          </a:bodyPr>
          <a:lstStyle/>
          <a:p>
            <a:r>
              <a:rPr lang="zh-CN" altLang="en-US" sz="2400" dirty="0">
                <a:solidFill>
                  <a:schemeClr val="tx1">
                    <a:lumMod val="85000"/>
                    <a:lumOff val="15000"/>
                  </a:schemeClr>
                </a:solidFill>
              </a:rPr>
              <a:t>深圳市九音科技有限公司</a:t>
            </a:r>
            <a:endParaRPr lang="en-US" altLang="zh-CN" sz="2400" dirty="0">
              <a:solidFill>
                <a:schemeClr val="tx1">
                  <a:lumMod val="85000"/>
                  <a:lumOff val="15000"/>
                </a:schemeClr>
              </a:solidFill>
            </a:endParaRPr>
          </a:p>
          <a:p>
            <a:r>
              <a:rPr lang="en-US" altLang="zh-CN" sz="2400" dirty="0"/>
              <a:t>Shenzhen </a:t>
            </a:r>
            <a:r>
              <a:rPr lang="en-US" altLang="zh-CN" sz="2400" dirty="0" err="1"/>
              <a:t>Soundec</a:t>
            </a:r>
            <a:r>
              <a:rPr lang="en-US" altLang="zh-CN" sz="2400" dirty="0"/>
              <a:t> Technology </a:t>
            </a:r>
            <a:r>
              <a:rPr lang="en-US" altLang="zh-CN" sz="2400" dirty="0" err="1"/>
              <a:t>Co.,Ltd</a:t>
            </a:r>
            <a:r>
              <a:rPr lang="en-US" altLang="zh-CN" sz="2400" dirty="0"/>
              <a:t>.</a:t>
            </a:r>
          </a:p>
          <a:p>
            <a:pPr rtl="0"/>
            <a:endParaRPr lang="en-US" altLang="zh-CN" sz="2400" dirty="0">
              <a:solidFill>
                <a:schemeClr val="tx1">
                  <a:lumMod val="85000"/>
                  <a:lumOff val="15000"/>
                </a:schemeClr>
              </a:solidFill>
            </a:endParaRPr>
          </a:p>
          <a:p>
            <a:pPr rtl="0"/>
            <a:endParaRPr lang="zh-cn" sz="2400" dirty="0">
              <a:solidFill>
                <a:schemeClr val="tx1">
                  <a:lumMod val="85000"/>
                  <a:lumOff val="15000"/>
                </a:schemeClr>
              </a:solidFill>
            </a:endParaRPr>
          </a:p>
        </p:txBody>
      </p:sp>
      <p:cxnSp>
        <p:nvCxnSpPr>
          <p:cNvPr id="24" name="直接连接符​​(S)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028" name="Picture 4" descr="查看源图像">
            <a:extLst>
              <a:ext uri="{FF2B5EF4-FFF2-40B4-BE49-F238E27FC236}">
                <a16:creationId xmlns:a16="http://schemas.microsoft.com/office/drawing/2014/main" id="{1598DDA8-8693-CC94-5250-74111AB114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1242422" y="1242420"/>
            <a:ext cx="6854619" cy="4369777"/>
          </a:xfrm>
          <a:prstGeom prst="rect">
            <a:avLst/>
          </a:prstGeom>
          <a:noFill/>
          <a:extLst>
            <a:ext uri="{909E8E84-426E-40DD-AFC4-6F175D3DCCD1}">
              <a14:hiddenFill xmlns:a14="http://schemas.microsoft.com/office/drawing/2010/main">
                <a:solidFill>
                  <a:srgbClr val="FFFFFF"/>
                </a:solidFill>
              </a14:hiddenFill>
            </a:ext>
          </a:extLst>
        </p:spPr>
      </p:pic>
      <p:sp>
        <p:nvSpPr>
          <p:cNvPr id="4" name="页脚占位符 3">
            <a:extLst>
              <a:ext uri="{FF2B5EF4-FFF2-40B4-BE49-F238E27FC236}">
                <a16:creationId xmlns:a16="http://schemas.microsoft.com/office/drawing/2014/main" id="{C556F714-495A-92E2-8E90-18B5FC04B8EB}"/>
              </a:ext>
            </a:extLst>
          </p:cNvPr>
          <p:cNvSpPr>
            <a:spLocks noGrp="1"/>
          </p:cNvSpPr>
          <p:nvPr>
            <p:ph type="ftr" sz="quarter" idx="11"/>
          </p:nvPr>
        </p:nvSpPr>
        <p:spPr/>
        <p:txBody>
          <a:bodyPr/>
          <a:lstStyle/>
          <a:p>
            <a:pPr rtl="0"/>
            <a:r>
              <a:rPr lang="zh-CN" altLang="en-US"/>
              <a:t>深圳市九音科技有限公司</a:t>
            </a:r>
            <a:endParaRPr lang="en-US" dirty="0"/>
          </a:p>
        </p:txBody>
      </p:sp>
      <p:sp>
        <p:nvSpPr>
          <p:cNvPr id="5" name="灯片编号占位符 4">
            <a:extLst>
              <a:ext uri="{FF2B5EF4-FFF2-40B4-BE49-F238E27FC236}">
                <a16:creationId xmlns:a16="http://schemas.microsoft.com/office/drawing/2014/main" id="{056D49D5-0B80-7BB9-B6D5-439736E8B03D}"/>
              </a:ext>
            </a:extLst>
          </p:cNvPr>
          <p:cNvSpPr>
            <a:spLocks noGrp="1"/>
          </p:cNvSpPr>
          <p:nvPr>
            <p:ph type="sldNum" sz="quarter" idx="12"/>
          </p:nvPr>
        </p:nvSpPr>
        <p:spPr/>
        <p:txBody>
          <a:bodyPr/>
          <a:lstStyle/>
          <a:p>
            <a:pPr rtl="0"/>
            <a:fld id="{3A98EE3D-8CD1-4C3F-BD1C-C98C9596463C}" type="slidenum">
              <a:rPr lang="en-US" smtClean="0"/>
              <a:t>1</a:t>
            </a:fld>
            <a:endParaRPr lang="en-US" dirty="0"/>
          </a:p>
        </p:txBody>
      </p:sp>
      <p:sp>
        <p:nvSpPr>
          <p:cNvPr id="6" name="副标题 2">
            <a:extLst>
              <a:ext uri="{FF2B5EF4-FFF2-40B4-BE49-F238E27FC236}">
                <a16:creationId xmlns:a16="http://schemas.microsoft.com/office/drawing/2014/main" id="{18A115D5-B691-AFC2-4236-F85F450746AA}"/>
              </a:ext>
            </a:extLst>
          </p:cNvPr>
          <p:cNvSpPr txBox="1">
            <a:spLocks/>
          </p:cNvSpPr>
          <p:nvPr/>
        </p:nvSpPr>
        <p:spPr>
          <a:xfrm>
            <a:off x="4891168" y="4084018"/>
            <a:ext cx="6269347" cy="368870"/>
          </a:xfrm>
          <a:prstGeom prst="rect">
            <a:avLst/>
          </a:prstGeom>
        </p:spPr>
        <p:txBody>
          <a:bodyPr vert="horz" lIns="91440" tIns="45720" rIns="91440" bIns="45720" rtlCol="0">
            <a:normAutofit fontScale="85000" lnSpcReduction="20000"/>
          </a:bodyPr>
          <a:lstStyle>
            <a:lvl1pPr marL="0" indent="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1"/>
                </a:solidFill>
                <a:latin typeface="+mn-lt"/>
                <a:ea typeface="Microsoft YaHei UI" panose="020B0503020204020204" pitchFamily="34" charset="-122"/>
                <a:cs typeface="+mn-cs"/>
              </a:defRPr>
            </a:lvl1pPr>
            <a:lvl2pPr marL="4572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914400" indent="0" algn="ctr" defTabSz="914400" rtl="0" eaLnBrk="1" latinLnBrk="0" hangingPunct="1">
              <a:lnSpc>
                <a:spcPct val="100000"/>
              </a:lnSpc>
              <a:spcBef>
                <a:spcPts val="200"/>
              </a:spcBef>
              <a:spcAft>
                <a:spcPts val="400"/>
              </a:spcAft>
              <a:buClrTx/>
              <a:buFont typeface="Calibri" pitchFamily="34" charset="0"/>
              <a:buNone/>
              <a:defRPr sz="24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3716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828800" indent="0" algn="ctr" defTabSz="914400" rtl="0" eaLnBrk="1" latinLnBrk="0" hangingPunct="1">
              <a:lnSpc>
                <a:spcPct val="100000"/>
              </a:lnSpc>
              <a:spcBef>
                <a:spcPts val="200"/>
              </a:spcBef>
              <a:spcAft>
                <a:spcPts val="400"/>
              </a:spcAft>
              <a:buClrTx/>
              <a:buFont typeface="Calibri" pitchFamily="34" charset="0"/>
              <a:buNone/>
              <a:defRPr sz="20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algn="r"/>
            <a:r>
              <a:rPr lang="en-US" altLang="zh-CN" sz="2400" i="1" dirty="0"/>
              <a:t>V1.1</a:t>
            </a:r>
            <a:endParaRPr lang="en-US" altLang="zh-CN" sz="2400" i="1" dirty="0">
              <a:solidFill>
                <a:schemeClr val="tx1">
                  <a:lumMod val="85000"/>
                  <a:lumOff val="15000"/>
                </a:schemeClr>
              </a:solidFill>
            </a:endParaRPr>
          </a:p>
        </p:txBody>
      </p: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D21A0A31-87BF-D332-D3D0-6D70D6A8376D}"/>
              </a:ext>
            </a:extLst>
          </p:cNvPr>
          <p:cNvSpPr>
            <a:spLocks noGrp="1"/>
          </p:cNvSpPr>
          <p:nvPr>
            <p:ph type="title"/>
          </p:nvPr>
        </p:nvSpPr>
        <p:spPr/>
        <p:txBody>
          <a:bodyPr/>
          <a:lstStyle/>
          <a:p>
            <a:r>
              <a:rPr lang="zh-CN" altLang="en-US" dirty="0"/>
              <a:t>无线麦克风</a:t>
            </a:r>
          </a:p>
        </p:txBody>
      </p:sp>
      <p:grpSp>
        <p:nvGrpSpPr>
          <p:cNvPr id="41" name="组合 40">
            <a:extLst>
              <a:ext uri="{FF2B5EF4-FFF2-40B4-BE49-F238E27FC236}">
                <a16:creationId xmlns:a16="http://schemas.microsoft.com/office/drawing/2014/main" id="{9523EF6F-FC10-0D64-6F54-A7C5A338A15E}"/>
              </a:ext>
            </a:extLst>
          </p:cNvPr>
          <p:cNvGrpSpPr/>
          <p:nvPr/>
        </p:nvGrpSpPr>
        <p:grpSpPr>
          <a:xfrm>
            <a:off x="5473068" y="3352715"/>
            <a:ext cx="5490716" cy="2123037"/>
            <a:chOff x="1068398" y="2086098"/>
            <a:chExt cx="9904906" cy="3716640"/>
          </a:xfrm>
        </p:grpSpPr>
        <p:grpSp>
          <p:nvGrpSpPr>
            <p:cNvPr id="42" name="组合 41">
              <a:extLst>
                <a:ext uri="{FF2B5EF4-FFF2-40B4-BE49-F238E27FC236}">
                  <a16:creationId xmlns:a16="http://schemas.microsoft.com/office/drawing/2014/main" id="{3AF50125-F046-CF7F-14C2-B45A164FC72D}"/>
                </a:ext>
              </a:extLst>
            </p:cNvPr>
            <p:cNvGrpSpPr/>
            <p:nvPr/>
          </p:nvGrpSpPr>
          <p:grpSpPr>
            <a:xfrm>
              <a:off x="1068398" y="2090412"/>
              <a:ext cx="9904906" cy="3712326"/>
              <a:chOff x="976788" y="1953880"/>
              <a:chExt cx="9904906" cy="3712326"/>
            </a:xfrm>
          </p:grpSpPr>
          <p:sp>
            <p:nvSpPr>
              <p:cNvPr id="49" name="矩形 48">
                <a:extLst>
                  <a:ext uri="{FF2B5EF4-FFF2-40B4-BE49-F238E27FC236}">
                    <a16:creationId xmlns:a16="http://schemas.microsoft.com/office/drawing/2014/main" id="{32FB2757-44E8-56D0-6D4A-4A4BD43DA7A6}"/>
                  </a:ext>
                </a:extLst>
              </p:cNvPr>
              <p:cNvSpPr/>
              <p:nvPr/>
            </p:nvSpPr>
            <p:spPr>
              <a:xfrm>
                <a:off x="1989948" y="1953882"/>
                <a:ext cx="2523547" cy="3712324"/>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t" anchorCtr="0"/>
              <a:lstStyle/>
              <a:p>
                <a:pPr algn="ctr"/>
                <a:r>
                  <a:rPr lang="en-US" altLang="zh-CN" sz="1100" dirty="0">
                    <a:solidFill>
                      <a:schemeClr val="tx1"/>
                    </a:solidFill>
                    <a:latin typeface="新宋体" panose="02010609030101010101" pitchFamily="49" charset="-122"/>
                    <a:ea typeface="新宋体" panose="02010609030101010101" pitchFamily="49" charset="-122"/>
                  </a:rPr>
                  <a:t>SNC86xx</a:t>
                </a:r>
                <a:endParaRPr lang="zh-CN" altLang="en-US" sz="1100" dirty="0">
                  <a:solidFill>
                    <a:schemeClr val="tx1"/>
                  </a:solidFill>
                  <a:latin typeface="新宋体" panose="02010609030101010101" pitchFamily="49" charset="-122"/>
                  <a:ea typeface="新宋体" panose="02010609030101010101" pitchFamily="49" charset="-122"/>
                </a:endParaRPr>
              </a:p>
            </p:txBody>
          </p:sp>
          <p:sp>
            <p:nvSpPr>
              <p:cNvPr id="50" name="文本框 49">
                <a:extLst>
                  <a:ext uri="{FF2B5EF4-FFF2-40B4-BE49-F238E27FC236}">
                    <a16:creationId xmlns:a16="http://schemas.microsoft.com/office/drawing/2014/main" id="{D52BE3DC-4CB4-F319-D24C-189D70417887}"/>
                  </a:ext>
                </a:extLst>
              </p:cNvPr>
              <p:cNvSpPr txBox="1"/>
              <p:nvPr/>
            </p:nvSpPr>
            <p:spPr>
              <a:xfrm>
                <a:off x="976788" y="2648923"/>
                <a:ext cx="610730" cy="323281"/>
              </a:xfrm>
              <a:prstGeom prst="rect">
                <a:avLst/>
              </a:prstGeom>
              <a:solidFill>
                <a:schemeClr val="accent4">
                  <a:lumMod val="40000"/>
                  <a:lumOff val="60000"/>
                </a:schemeClr>
              </a:solidFill>
            </p:spPr>
            <p:txBody>
              <a:bodyPr wrap="none" rtlCol="0">
                <a:spAutoFit/>
              </a:bodyPr>
              <a:lstStyle/>
              <a:p>
                <a:r>
                  <a:rPr lang="en-US" altLang="zh-CN" sz="600" dirty="0">
                    <a:latin typeface="新宋体" panose="02010609030101010101" pitchFamily="49" charset="-122"/>
                    <a:ea typeface="新宋体" panose="02010609030101010101" pitchFamily="49" charset="-122"/>
                  </a:rPr>
                  <a:t>Mic1</a:t>
                </a:r>
                <a:endParaRPr lang="zh-CN" altLang="en-US" sz="600" dirty="0">
                  <a:latin typeface="新宋体" panose="02010609030101010101" pitchFamily="49" charset="-122"/>
                  <a:ea typeface="新宋体" panose="02010609030101010101" pitchFamily="49" charset="-122"/>
                </a:endParaRPr>
              </a:p>
            </p:txBody>
          </p:sp>
          <p:sp>
            <p:nvSpPr>
              <p:cNvPr id="51" name="文本框 50">
                <a:extLst>
                  <a:ext uri="{FF2B5EF4-FFF2-40B4-BE49-F238E27FC236}">
                    <a16:creationId xmlns:a16="http://schemas.microsoft.com/office/drawing/2014/main" id="{27EAC0BD-7757-4818-E278-52E47E1E469F}"/>
                  </a:ext>
                </a:extLst>
              </p:cNvPr>
              <p:cNvSpPr txBox="1"/>
              <p:nvPr/>
            </p:nvSpPr>
            <p:spPr>
              <a:xfrm>
                <a:off x="976788" y="3067660"/>
                <a:ext cx="610730" cy="323281"/>
              </a:xfrm>
              <a:prstGeom prst="rect">
                <a:avLst/>
              </a:prstGeom>
              <a:solidFill>
                <a:schemeClr val="accent4">
                  <a:lumMod val="40000"/>
                  <a:lumOff val="60000"/>
                </a:schemeClr>
              </a:solidFill>
            </p:spPr>
            <p:txBody>
              <a:bodyPr wrap="none" rtlCol="0">
                <a:spAutoFit/>
              </a:bodyPr>
              <a:lstStyle/>
              <a:p>
                <a:r>
                  <a:rPr lang="en-US" altLang="zh-CN" sz="600" dirty="0">
                    <a:latin typeface="新宋体" panose="02010609030101010101" pitchFamily="49" charset="-122"/>
                    <a:ea typeface="新宋体" panose="02010609030101010101" pitchFamily="49" charset="-122"/>
                  </a:rPr>
                  <a:t>Mic2</a:t>
                </a:r>
                <a:endParaRPr lang="zh-CN" altLang="en-US" sz="600" dirty="0">
                  <a:latin typeface="新宋体" panose="02010609030101010101" pitchFamily="49" charset="-122"/>
                  <a:ea typeface="新宋体" panose="02010609030101010101" pitchFamily="49" charset="-122"/>
                </a:endParaRPr>
              </a:p>
            </p:txBody>
          </p:sp>
          <p:sp>
            <p:nvSpPr>
              <p:cNvPr id="52" name="文本框 51">
                <a:extLst>
                  <a:ext uri="{FF2B5EF4-FFF2-40B4-BE49-F238E27FC236}">
                    <a16:creationId xmlns:a16="http://schemas.microsoft.com/office/drawing/2014/main" id="{9B1D6311-C16B-4042-49C1-331C52301598}"/>
                  </a:ext>
                </a:extLst>
              </p:cNvPr>
              <p:cNvSpPr txBox="1"/>
              <p:nvPr/>
            </p:nvSpPr>
            <p:spPr>
              <a:xfrm>
                <a:off x="1989948" y="2636584"/>
                <a:ext cx="782893" cy="350607"/>
              </a:xfrm>
              <a:prstGeom prst="rect">
                <a:avLst/>
              </a:prstGeom>
              <a:solidFill>
                <a:schemeClr val="bg1">
                  <a:lumMod val="95000"/>
                </a:schemeClr>
              </a:solidFill>
            </p:spPr>
            <p:txBody>
              <a:bodyPr wrap="square" rtlCol="0">
                <a:spAutoFit/>
              </a:bodyPr>
              <a:lstStyle/>
              <a:p>
                <a:r>
                  <a:rPr lang="en-US" altLang="zh-CN" sz="600" dirty="0">
                    <a:latin typeface="新宋体" panose="02010609030101010101" pitchFamily="49" charset="-122"/>
                    <a:ea typeface="新宋体" panose="02010609030101010101" pitchFamily="49" charset="-122"/>
                  </a:rPr>
                  <a:t>AMIC1</a:t>
                </a:r>
                <a:endParaRPr lang="zh-CN" altLang="en-US" sz="600" dirty="0">
                  <a:latin typeface="新宋体" panose="02010609030101010101" pitchFamily="49" charset="-122"/>
                  <a:ea typeface="新宋体" panose="02010609030101010101" pitchFamily="49" charset="-122"/>
                </a:endParaRPr>
              </a:p>
            </p:txBody>
          </p:sp>
          <p:sp>
            <p:nvSpPr>
              <p:cNvPr id="53" name="文本框 52">
                <a:extLst>
                  <a:ext uri="{FF2B5EF4-FFF2-40B4-BE49-F238E27FC236}">
                    <a16:creationId xmlns:a16="http://schemas.microsoft.com/office/drawing/2014/main" id="{99FD4075-BC6C-F710-73A0-39E553F31A3E}"/>
                  </a:ext>
                </a:extLst>
              </p:cNvPr>
              <p:cNvSpPr txBox="1"/>
              <p:nvPr/>
            </p:nvSpPr>
            <p:spPr>
              <a:xfrm>
                <a:off x="1989948" y="3071403"/>
                <a:ext cx="782893" cy="350607"/>
              </a:xfrm>
              <a:prstGeom prst="rect">
                <a:avLst/>
              </a:prstGeom>
              <a:solidFill>
                <a:schemeClr val="bg1">
                  <a:lumMod val="95000"/>
                </a:schemeClr>
              </a:solidFill>
            </p:spPr>
            <p:txBody>
              <a:bodyPr wrap="square" rtlCol="0">
                <a:spAutoFit/>
              </a:bodyPr>
              <a:lstStyle/>
              <a:p>
                <a:r>
                  <a:rPr lang="en-US" altLang="zh-CN" sz="600" dirty="0">
                    <a:latin typeface="新宋体" panose="02010609030101010101" pitchFamily="49" charset="-122"/>
                    <a:ea typeface="新宋体" panose="02010609030101010101" pitchFamily="49" charset="-122"/>
                  </a:rPr>
                  <a:t>AMIC2</a:t>
                </a:r>
                <a:endParaRPr lang="zh-CN" altLang="en-US" sz="600" dirty="0">
                  <a:latin typeface="新宋体" panose="02010609030101010101" pitchFamily="49" charset="-122"/>
                  <a:ea typeface="新宋体" panose="02010609030101010101" pitchFamily="49" charset="-122"/>
                </a:endParaRPr>
              </a:p>
            </p:txBody>
          </p:sp>
          <p:cxnSp>
            <p:nvCxnSpPr>
              <p:cNvPr id="54" name="直接箭头连接符 53">
                <a:extLst>
                  <a:ext uri="{FF2B5EF4-FFF2-40B4-BE49-F238E27FC236}">
                    <a16:creationId xmlns:a16="http://schemas.microsoft.com/office/drawing/2014/main" id="{440FA7E6-4ADB-50E9-D9FF-1E93FFC6E17A}"/>
                  </a:ext>
                </a:extLst>
              </p:cNvPr>
              <p:cNvCxnSpPr>
                <a:cxnSpLocks/>
                <a:stCxn id="50" idx="3"/>
                <a:endCxn id="52" idx="1"/>
              </p:cNvCxnSpPr>
              <p:nvPr/>
            </p:nvCxnSpPr>
            <p:spPr>
              <a:xfrm>
                <a:off x="1587518" y="2810564"/>
                <a:ext cx="402429" cy="1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B49F2B16-64D6-68B5-37D2-9B00F86257D1}"/>
                  </a:ext>
                </a:extLst>
              </p:cNvPr>
              <p:cNvCxnSpPr>
                <a:cxnSpLocks/>
                <a:stCxn id="51" idx="3"/>
                <a:endCxn id="53" idx="1"/>
              </p:cNvCxnSpPr>
              <p:nvPr/>
            </p:nvCxnSpPr>
            <p:spPr>
              <a:xfrm>
                <a:off x="1587518" y="3229301"/>
                <a:ext cx="402429" cy="174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椭圆 55">
                <a:extLst>
                  <a:ext uri="{FF2B5EF4-FFF2-40B4-BE49-F238E27FC236}">
                    <a16:creationId xmlns:a16="http://schemas.microsoft.com/office/drawing/2014/main" id="{2A808CE6-D706-EB98-1B42-07656B9019C8}"/>
                  </a:ext>
                </a:extLst>
              </p:cNvPr>
              <p:cNvSpPr/>
              <p:nvPr/>
            </p:nvSpPr>
            <p:spPr>
              <a:xfrm>
                <a:off x="3226859" y="2660843"/>
                <a:ext cx="926585" cy="672104"/>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CN" sz="800" dirty="0" err="1">
                    <a:latin typeface="新宋体" panose="02010609030101010101" pitchFamily="49" charset="-122"/>
                    <a:ea typeface="新宋体" panose="02010609030101010101" pitchFamily="49" charset="-122"/>
                  </a:rPr>
                  <a:t>Alg</a:t>
                </a:r>
                <a:endParaRPr lang="zh-CN" altLang="en-US" sz="600" dirty="0">
                  <a:latin typeface="新宋体" panose="02010609030101010101" pitchFamily="49" charset="-122"/>
                  <a:ea typeface="新宋体" panose="02010609030101010101" pitchFamily="49" charset="-122"/>
                </a:endParaRPr>
              </a:p>
            </p:txBody>
          </p:sp>
          <p:cxnSp>
            <p:nvCxnSpPr>
              <p:cNvPr id="57" name="连接符: 肘形 56">
                <a:extLst>
                  <a:ext uri="{FF2B5EF4-FFF2-40B4-BE49-F238E27FC236}">
                    <a16:creationId xmlns:a16="http://schemas.microsoft.com/office/drawing/2014/main" id="{53D8052D-E38B-6BFB-25DF-0DE0F5B7B1CC}"/>
                  </a:ext>
                </a:extLst>
              </p:cNvPr>
              <p:cNvCxnSpPr>
                <a:cxnSpLocks/>
                <a:stCxn id="52" idx="3"/>
                <a:endCxn id="56" idx="2"/>
              </p:cNvCxnSpPr>
              <p:nvPr/>
            </p:nvCxnSpPr>
            <p:spPr>
              <a:xfrm>
                <a:off x="2772841" y="2811888"/>
                <a:ext cx="454018" cy="185007"/>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58" name="连接符: 肘形 57">
                <a:extLst>
                  <a:ext uri="{FF2B5EF4-FFF2-40B4-BE49-F238E27FC236}">
                    <a16:creationId xmlns:a16="http://schemas.microsoft.com/office/drawing/2014/main" id="{F9A83058-7DAF-942D-17AE-56043E50D453}"/>
                  </a:ext>
                </a:extLst>
              </p:cNvPr>
              <p:cNvCxnSpPr>
                <a:cxnSpLocks/>
                <a:stCxn id="53" idx="3"/>
                <a:endCxn id="56" idx="2"/>
              </p:cNvCxnSpPr>
              <p:nvPr/>
            </p:nvCxnSpPr>
            <p:spPr>
              <a:xfrm flipV="1">
                <a:off x="2772841" y="2996895"/>
                <a:ext cx="454018" cy="249812"/>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连接符: 肘形 58">
                <a:extLst>
                  <a:ext uri="{FF2B5EF4-FFF2-40B4-BE49-F238E27FC236}">
                    <a16:creationId xmlns:a16="http://schemas.microsoft.com/office/drawing/2014/main" id="{FB8A4B15-CDB3-42C1-78F2-AFA59E9AD7BF}"/>
                  </a:ext>
                </a:extLst>
              </p:cNvPr>
              <p:cNvCxnSpPr>
                <a:cxnSpLocks/>
                <a:stCxn id="56" idx="6"/>
                <a:endCxn id="77" idx="1"/>
              </p:cNvCxnSpPr>
              <p:nvPr/>
            </p:nvCxnSpPr>
            <p:spPr>
              <a:xfrm flipH="1">
                <a:off x="3275345" y="2996895"/>
                <a:ext cx="878099" cy="1145879"/>
              </a:xfrm>
              <a:prstGeom prst="bentConnector5">
                <a:avLst>
                  <a:gd name="adj1" fmla="val -49427"/>
                  <a:gd name="adj2" fmla="val 46997"/>
                  <a:gd name="adj3" fmla="val 149427"/>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60" name="矩形 59">
                <a:extLst>
                  <a:ext uri="{FF2B5EF4-FFF2-40B4-BE49-F238E27FC236}">
                    <a16:creationId xmlns:a16="http://schemas.microsoft.com/office/drawing/2014/main" id="{B29502EA-8A90-5581-6DD4-68946A3AD27C}"/>
                  </a:ext>
                </a:extLst>
              </p:cNvPr>
              <p:cNvSpPr/>
              <p:nvPr/>
            </p:nvSpPr>
            <p:spPr>
              <a:xfrm>
                <a:off x="5100426" y="1953880"/>
                <a:ext cx="2119194" cy="3712028"/>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t" anchorCtr="0"/>
              <a:lstStyle/>
              <a:p>
                <a:pPr algn="ctr"/>
                <a:r>
                  <a:rPr lang="en-US" altLang="zh-CN" sz="1100" dirty="0">
                    <a:solidFill>
                      <a:schemeClr val="tx1"/>
                    </a:solidFill>
                    <a:latin typeface="新宋体" panose="02010609030101010101" pitchFamily="49" charset="-122"/>
                    <a:ea typeface="新宋体" panose="02010609030101010101" pitchFamily="49" charset="-122"/>
                  </a:rPr>
                  <a:t>2.4G Tx</a:t>
                </a:r>
                <a:endParaRPr lang="zh-CN" altLang="en-US" sz="1100" dirty="0">
                  <a:solidFill>
                    <a:schemeClr val="tx1"/>
                  </a:solidFill>
                  <a:latin typeface="新宋体" panose="02010609030101010101" pitchFamily="49" charset="-122"/>
                  <a:ea typeface="新宋体" panose="02010609030101010101" pitchFamily="49" charset="-122"/>
                </a:endParaRPr>
              </a:p>
            </p:txBody>
          </p:sp>
          <p:sp>
            <p:nvSpPr>
              <p:cNvPr id="61" name="文本框 60">
                <a:extLst>
                  <a:ext uri="{FF2B5EF4-FFF2-40B4-BE49-F238E27FC236}">
                    <a16:creationId xmlns:a16="http://schemas.microsoft.com/office/drawing/2014/main" id="{9736E57F-E49B-7A4E-E837-8D0ABB3E7FFC}"/>
                  </a:ext>
                </a:extLst>
              </p:cNvPr>
              <p:cNvSpPr txBox="1"/>
              <p:nvPr/>
            </p:nvSpPr>
            <p:spPr>
              <a:xfrm>
                <a:off x="5105606" y="3726960"/>
                <a:ext cx="1238743" cy="820673"/>
              </a:xfrm>
              <a:prstGeom prst="rect">
                <a:avLst/>
              </a:prstGeom>
              <a:solidFill>
                <a:schemeClr val="bg1">
                  <a:lumMod val="95000"/>
                </a:schemeClr>
              </a:solidFill>
            </p:spPr>
            <p:txBody>
              <a:bodyPr wrap="square" rtlCol="0" anchor="t" anchorCtr="0">
                <a:noAutofit/>
              </a:bodyPr>
              <a:lstStyle/>
              <a:p>
                <a:pPr algn="r"/>
                <a:r>
                  <a:rPr lang="en-US" altLang="zh-CN" sz="700" dirty="0">
                    <a:latin typeface="新宋体" panose="02010609030101010101" pitchFamily="49" charset="-122"/>
                    <a:ea typeface="新宋体" panose="02010609030101010101" pitchFamily="49" charset="-122"/>
                  </a:rPr>
                  <a:t>I2S</a:t>
                </a:r>
                <a:endParaRPr lang="en-US" altLang="zh-CN" sz="600" dirty="0">
                  <a:latin typeface="新宋体" panose="02010609030101010101" pitchFamily="49" charset="-122"/>
                  <a:ea typeface="新宋体" panose="02010609030101010101" pitchFamily="49" charset="-122"/>
                </a:endParaRPr>
              </a:p>
              <a:p>
                <a:pPr algn="r"/>
                <a:r>
                  <a:rPr lang="en-US" altLang="zh-CN" sz="400" dirty="0">
                    <a:latin typeface="新宋体" panose="02010609030101010101" pitchFamily="49" charset="-122"/>
                    <a:ea typeface="新宋体" panose="02010609030101010101" pitchFamily="49" charset="-122"/>
                  </a:rPr>
                  <a:t>(Master)</a:t>
                </a:r>
                <a:endParaRPr lang="zh-CN" altLang="en-US" sz="500" dirty="0">
                  <a:latin typeface="新宋体" panose="02010609030101010101" pitchFamily="49" charset="-122"/>
                  <a:ea typeface="新宋体" panose="02010609030101010101" pitchFamily="49" charset="-122"/>
                </a:endParaRPr>
              </a:p>
            </p:txBody>
          </p:sp>
          <p:cxnSp>
            <p:nvCxnSpPr>
              <p:cNvPr id="62" name="连接符: 肘形 61">
                <a:extLst>
                  <a:ext uri="{FF2B5EF4-FFF2-40B4-BE49-F238E27FC236}">
                    <a16:creationId xmlns:a16="http://schemas.microsoft.com/office/drawing/2014/main" id="{1F868390-888C-E554-5A3F-A4259E2B8588}"/>
                  </a:ext>
                </a:extLst>
              </p:cNvPr>
              <p:cNvCxnSpPr>
                <a:cxnSpLocks/>
                <a:stCxn id="78" idx="3"/>
                <a:endCxn id="81" idx="3"/>
              </p:cNvCxnSpPr>
              <p:nvPr/>
            </p:nvCxnSpPr>
            <p:spPr>
              <a:xfrm>
                <a:off x="4488689" y="4378549"/>
                <a:ext cx="617025" cy="1381"/>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63" name="文本框 62">
                <a:extLst>
                  <a:ext uri="{FF2B5EF4-FFF2-40B4-BE49-F238E27FC236}">
                    <a16:creationId xmlns:a16="http://schemas.microsoft.com/office/drawing/2014/main" id="{434A546D-61B6-F2A3-6E07-0F09882D3D35}"/>
                  </a:ext>
                </a:extLst>
              </p:cNvPr>
              <p:cNvSpPr txBox="1"/>
              <p:nvPr/>
            </p:nvSpPr>
            <p:spPr>
              <a:xfrm>
                <a:off x="6658593" y="3805580"/>
                <a:ext cx="563305" cy="620772"/>
              </a:xfrm>
              <a:prstGeom prst="rect">
                <a:avLst/>
              </a:prstGeom>
              <a:solidFill>
                <a:schemeClr val="bg1">
                  <a:lumMod val="95000"/>
                </a:schemeClr>
              </a:solidFill>
            </p:spPr>
            <p:txBody>
              <a:bodyPr wrap="square" rtlCol="0">
                <a:noAutofit/>
              </a:bodyPr>
              <a:lstStyle/>
              <a:p>
                <a:pPr algn="r"/>
                <a:r>
                  <a:rPr lang="en-US" altLang="zh-CN" sz="700" dirty="0">
                    <a:latin typeface="新宋体" panose="02010609030101010101" pitchFamily="49" charset="-122"/>
                    <a:ea typeface="新宋体" panose="02010609030101010101" pitchFamily="49" charset="-122"/>
                  </a:rPr>
                  <a:t>RF</a:t>
                </a:r>
                <a:endParaRPr lang="zh-CN" altLang="en-US" sz="700" dirty="0">
                  <a:latin typeface="新宋体" panose="02010609030101010101" pitchFamily="49" charset="-122"/>
                  <a:ea typeface="新宋体" panose="02010609030101010101" pitchFamily="49" charset="-122"/>
                </a:endParaRPr>
              </a:p>
            </p:txBody>
          </p:sp>
          <p:cxnSp>
            <p:nvCxnSpPr>
              <p:cNvPr id="64" name="连接符: 肘形 63">
                <a:extLst>
                  <a:ext uri="{FF2B5EF4-FFF2-40B4-BE49-F238E27FC236}">
                    <a16:creationId xmlns:a16="http://schemas.microsoft.com/office/drawing/2014/main" id="{799DA40A-D708-7618-FD7E-905950C6F793}"/>
                  </a:ext>
                </a:extLst>
              </p:cNvPr>
              <p:cNvCxnSpPr>
                <a:cxnSpLocks/>
                <a:stCxn id="73" idx="3"/>
                <a:endCxn id="70" idx="3"/>
              </p:cNvCxnSpPr>
              <p:nvPr/>
            </p:nvCxnSpPr>
            <p:spPr>
              <a:xfrm rot="10800000" flipV="1">
                <a:off x="4488691" y="3858464"/>
                <a:ext cx="622703" cy="925"/>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65" name="连接符: 肘形 64">
                <a:extLst>
                  <a:ext uri="{FF2B5EF4-FFF2-40B4-BE49-F238E27FC236}">
                    <a16:creationId xmlns:a16="http://schemas.microsoft.com/office/drawing/2014/main" id="{A60B12DE-A559-7BD9-5424-6D867B3BF558}"/>
                  </a:ext>
                </a:extLst>
              </p:cNvPr>
              <p:cNvCxnSpPr>
                <a:cxnSpLocks/>
                <a:stCxn id="81" idx="1"/>
                <a:endCxn id="76" idx="3"/>
              </p:cNvCxnSpPr>
              <p:nvPr/>
            </p:nvCxnSpPr>
            <p:spPr>
              <a:xfrm flipV="1">
                <a:off x="5710598" y="4212669"/>
                <a:ext cx="990023" cy="167261"/>
              </a:xfrm>
              <a:prstGeom prst="bentConnector3">
                <a:avLst>
                  <a:gd name="adj1" fmla="val 50000"/>
                </a:avLst>
              </a:prstGeom>
              <a:ln>
                <a:solidFill>
                  <a:schemeClr val="accent4"/>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66" name="文本框 65">
                <a:extLst>
                  <a:ext uri="{FF2B5EF4-FFF2-40B4-BE49-F238E27FC236}">
                    <a16:creationId xmlns:a16="http://schemas.microsoft.com/office/drawing/2014/main" id="{E6817314-390E-4158-3C08-128A2CB13B1D}"/>
                  </a:ext>
                </a:extLst>
              </p:cNvPr>
              <p:cNvSpPr txBox="1"/>
              <p:nvPr/>
            </p:nvSpPr>
            <p:spPr>
              <a:xfrm>
                <a:off x="3452705" y="4963229"/>
                <a:ext cx="1042836" cy="584345"/>
              </a:xfrm>
              <a:prstGeom prst="rect">
                <a:avLst/>
              </a:prstGeom>
              <a:solidFill>
                <a:schemeClr val="bg1">
                  <a:lumMod val="95000"/>
                </a:schemeClr>
              </a:solidFill>
            </p:spPr>
            <p:txBody>
              <a:bodyPr wrap="square" rtlCol="0" anchor="ctr" anchorCtr="1">
                <a:spAutoFit/>
              </a:bodyPr>
              <a:lstStyle/>
              <a:p>
                <a:r>
                  <a:rPr lang="en-US" altLang="zh-CN" sz="700" dirty="0" err="1">
                    <a:latin typeface="新宋体" panose="02010609030101010101" pitchFamily="49" charset="-122"/>
                    <a:ea typeface="新宋体" panose="02010609030101010101" pitchFamily="49" charset="-122"/>
                  </a:rPr>
                  <a:t>Uart</a:t>
                </a:r>
                <a:r>
                  <a:rPr lang="en-US" altLang="zh-CN" sz="700" dirty="0">
                    <a:latin typeface="新宋体" panose="02010609030101010101" pitchFamily="49" charset="-122"/>
                    <a:ea typeface="新宋体" panose="02010609030101010101" pitchFamily="49" charset="-122"/>
                  </a:rPr>
                  <a:t>/</a:t>
                </a:r>
              </a:p>
              <a:p>
                <a:r>
                  <a:rPr lang="en-US" altLang="zh-CN" sz="700" dirty="0">
                    <a:latin typeface="新宋体" panose="02010609030101010101" pitchFamily="49" charset="-122"/>
                    <a:ea typeface="新宋体" panose="02010609030101010101" pitchFamily="49" charset="-122"/>
                  </a:rPr>
                  <a:t>I2C</a:t>
                </a:r>
                <a:r>
                  <a:rPr lang="en-US" altLang="zh-CN" sz="500" dirty="0">
                    <a:latin typeface="新宋体" panose="02010609030101010101" pitchFamily="49" charset="-122"/>
                    <a:ea typeface="新宋体" panose="02010609030101010101" pitchFamily="49" charset="-122"/>
                  </a:rPr>
                  <a:t>(Slaver)</a:t>
                </a:r>
                <a:endParaRPr lang="zh-CN" altLang="en-US" sz="700" dirty="0">
                  <a:latin typeface="新宋体" panose="02010609030101010101" pitchFamily="49" charset="-122"/>
                  <a:ea typeface="新宋体" panose="02010609030101010101" pitchFamily="49" charset="-122"/>
                </a:endParaRPr>
              </a:p>
            </p:txBody>
          </p:sp>
          <p:cxnSp>
            <p:nvCxnSpPr>
              <p:cNvPr id="67" name="连接符: 肘形 66">
                <a:extLst>
                  <a:ext uri="{FF2B5EF4-FFF2-40B4-BE49-F238E27FC236}">
                    <a16:creationId xmlns:a16="http://schemas.microsoft.com/office/drawing/2014/main" id="{AC0BE68C-79BA-1E48-16FC-C7BE3112A0AB}"/>
                  </a:ext>
                </a:extLst>
              </p:cNvPr>
              <p:cNvCxnSpPr>
                <a:cxnSpLocks/>
                <a:stCxn id="75" idx="1"/>
                <a:endCxn id="66" idx="3"/>
              </p:cNvCxnSpPr>
              <p:nvPr/>
            </p:nvCxnSpPr>
            <p:spPr>
              <a:xfrm rot="10800000">
                <a:off x="4495543" y="5255404"/>
                <a:ext cx="611708" cy="1722"/>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68" name="连接符: 肘形 67">
                <a:extLst>
                  <a:ext uri="{FF2B5EF4-FFF2-40B4-BE49-F238E27FC236}">
                    <a16:creationId xmlns:a16="http://schemas.microsoft.com/office/drawing/2014/main" id="{0D8BC5A9-88CA-8CD6-259F-3991D465FDBC}"/>
                  </a:ext>
                </a:extLst>
              </p:cNvPr>
              <p:cNvCxnSpPr>
                <a:cxnSpLocks/>
                <a:stCxn id="66" idx="3"/>
                <a:endCxn id="75" idx="1"/>
              </p:cNvCxnSpPr>
              <p:nvPr/>
            </p:nvCxnSpPr>
            <p:spPr>
              <a:xfrm>
                <a:off x="4495541" y="5255402"/>
                <a:ext cx="611708" cy="1722"/>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70" name="箭头: 五边形 69">
                <a:extLst>
                  <a:ext uri="{FF2B5EF4-FFF2-40B4-BE49-F238E27FC236}">
                    <a16:creationId xmlns:a16="http://schemas.microsoft.com/office/drawing/2014/main" id="{58BD4D9A-182D-D459-4662-762C6BEFB9B8}"/>
                  </a:ext>
                </a:extLst>
              </p:cNvPr>
              <p:cNvSpPr/>
              <p:nvPr/>
            </p:nvSpPr>
            <p:spPr>
              <a:xfrm>
                <a:off x="3878625" y="3783468"/>
                <a:ext cx="610065" cy="151844"/>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00" dirty="0">
                    <a:latin typeface="新宋体" panose="02010609030101010101" pitchFamily="49" charset="-122"/>
                    <a:ea typeface="新宋体" panose="02010609030101010101" pitchFamily="49" charset="-122"/>
                  </a:rPr>
                  <a:t>LRCK</a:t>
                </a:r>
                <a:endParaRPr lang="zh-CN" altLang="en-US" sz="500" dirty="0">
                  <a:latin typeface="新宋体" panose="02010609030101010101" pitchFamily="49" charset="-122"/>
                  <a:ea typeface="新宋体" panose="02010609030101010101" pitchFamily="49" charset="-122"/>
                </a:endParaRPr>
              </a:p>
            </p:txBody>
          </p:sp>
          <p:sp>
            <p:nvSpPr>
              <p:cNvPr id="71" name="箭头: 五边形 70">
                <a:extLst>
                  <a:ext uri="{FF2B5EF4-FFF2-40B4-BE49-F238E27FC236}">
                    <a16:creationId xmlns:a16="http://schemas.microsoft.com/office/drawing/2014/main" id="{EE141F45-0D9F-0744-81ED-6942B02DFD9E}"/>
                  </a:ext>
                </a:extLst>
              </p:cNvPr>
              <p:cNvSpPr/>
              <p:nvPr/>
            </p:nvSpPr>
            <p:spPr>
              <a:xfrm>
                <a:off x="3878625" y="4015938"/>
                <a:ext cx="610065" cy="15769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00" dirty="0">
                    <a:latin typeface="新宋体" panose="02010609030101010101" pitchFamily="49" charset="-122"/>
                    <a:ea typeface="新宋体" panose="02010609030101010101" pitchFamily="49" charset="-122"/>
                  </a:rPr>
                  <a:t>BCK</a:t>
                </a:r>
                <a:endParaRPr lang="zh-CN" altLang="en-US" sz="500" dirty="0">
                  <a:latin typeface="新宋体" panose="02010609030101010101" pitchFamily="49" charset="-122"/>
                  <a:ea typeface="新宋体" panose="02010609030101010101" pitchFamily="49" charset="-122"/>
                </a:endParaRPr>
              </a:p>
            </p:txBody>
          </p:sp>
          <p:sp>
            <p:nvSpPr>
              <p:cNvPr id="72" name="箭头: 五边形 71">
                <a:extLst>
                  <a:ext uri="{FF2B5EF4-FFF2-40B4-BE49-F238E27FC236}">
                    <a16:creationId xmlns:a16="http://schemas.microsoft.com/office/drawing/2014/main" id="{62B82282-9860-F330-E194-D060A8D4D6C1}"/>
                  </a:ext>
                </a:extLst>
              </p:cNvPr>
              <p:cNvSpPr/>
              <p:nvPr/>
            </p:nvSpPr>
            <p:spPr>
              <a:xfrm>
                <a:off x="3879649" y="4252558"/>
                <a:ext cx="610065" cy="16639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00" dirty="0">
                    <a:latin typeface="新宋体" panose="02010609030101010101" pitchFamily="49" charset="-122"/>
                    <a:ea typeface="新宋体" panose="02010609030101010101" pitchFamily="49" charset="-122"/>
                  </a:rPr>
                  <a:t>SDI</a:t>
                </a:r>
                <a:endParaRPr lang="zh-CN" altLang="en-US" sz="500" dirty="0">
                  <a:latin typeface="新宋体" panose="02010609030101010101" pitchFamily="49" charset="-122"/>
                  <a:ea typeface="新宋体" panose="02010609030101010101" pitchFamily="49" charset="-122"/>
                </a:endParaRPr>
              </a:p>
            </p:txBody>
          </p:sp>
          <p:sp>
            <p:nvSpPr>
              <p:cNvPr id="73" name="箭头: 五边形 72">
                <a:extLst>
                  <a:ext uri="{FF2B5EF4-FFF2-40B4-BE49-F238E27FC236}">
                    <a16:creationId xmlns:a16="http://schemas.microsoft.com/office/drawing/2014/main" id="{7AA212B3-5A4C-80E8-3701-7F52FD608629}"/>
                  </a:ext>
                </a:extLst>
              </p:cNvPr>
              <p:cNvSpPr/>
              <p:nvPr/>
            </p:nvSpPr>
            <p:spPr>
              <a:xfrm flipH="1">
                <a:off x="5111394" y="3788816"/>
                <a:ext cx="646025" cy="13929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00" dirty="0">
                    <a:latin typeface="新宋体" panose="02010609030101010101" pitchFamily="49" charset="-122"/>
                    <a:ea typeface="新宋体" panose="02010609030101010101" pitchFamily="49" charset="-122"/>
                  </a:rPr>
                  <a:t>LRCK</a:t>
                </a:r>
                <a:endParaRPr lang="zh-CN" altLang="en-US" sz="500" dirty="0">
                  <a:latin typeface="新宋体" panose="02010609030101010101" pitchFamily="49" charset="-122"/>
                  <a:ea typeface="新宋体" panose="02010609030101010101" pitchFamily="49" charset="-122"/>
                </a:endParaRPr>
              </a:p>
            </p:txBody>
          </p:sp>
          <p:cxnSp>
            <p:nvCxnSpPr>
              <p:cNvPr id="74" name="连接符: 肘形 73">
                <a:extLst>
                  <a:ext uri="{FF2B5EF4-FFF2-40B4-BE49-F238E27FC236}">
                    <a16:creationId xmlns:a16="http://schemas.microsoft.com/office/drawing/2014/main" id="{B0738F91-6580-58AE-6285-3BB522C01945}"/>
                  </a:ext>
                </a:extLst>
              </p:cNvPr>
              <p:cNvCxnSpPr>
                <a:cxnSpLocks/>
                <a:endCxn id="71" idx="3"/>
              </p:cNvCxnSpPr>
              <p:nvPr/>
            </p:nvCxnSpPr>
            <p:spPr>
              <a:xfrm rot="10800000" flipV="1">
                <a:off x="4488690" y="4093891"/>
                <a:ext cx="622708" cy="892"/>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75" name="文本框 74">
                <a:extLst>
                  <a:ext uri="{FF2B5EF4-FFF2-40B4-BE49-F238E27FC236}">
                    <a16:creationId xmlns:a16="http://schemas.microsoft.com/office/drawing/2014/main" id="{BD5D737C-8915-498F-704C-D710A6D51C33}"/>
                  </a:ext>
                </a:extLst>
              </p:cNvPr>
              <p:cNvSpPr txBox="1"/>
              <p:nvPr/>
            </p:nvSpPr>
            <p:spPr>
              <a:xfrm>
                <a:off x="5107249" y="4964951"/>
                <a:ext cx="1047230" cy="584345"/>
              </a:xfrm>
              <a:prstGeom prst="rect">
                <a:avLst/>
              </a:prstGeom>
              <a:solidFill>
                <a:schemeClr val="bg1">
                  <a:lumMod val="95000"/>
                </a:schemeClr>
              </a:solidFill>
            </p:spPr>
            <p:txBody>
              <a:bodyPr wrap="square" rtlCol="0" anchor="ctr" anchorCtr="1">
                <a:spAutoFit/>
              </a:bodyPr>
              <a:lstStyle/>
              <a:p>
                <a:r>
                  <a:rPr lang="en-US" altLang="zh-CN" sz="700" dirty="0" err="1">
                    <a:latin typeface="新宋体" panose="02010609030101010101" pitchFamily="49" charset="-122"/>
                    <a:ea typeface="新宋体" panose="02010609030101010101" pitchFamily="49" charset="-122"/>
                  </a:rPr>
                  <a:t>Uart</a:t>
                </a:r>
                <a:r>
                  <a:rPr lang="en-US" altLang="zh-CN" sz="700" dirty="0">
                    <a:latin typeface="新宋体" panose="02010609030101010101" pitchFamily="49" charset="-122"/>
                    <a:ea typeface="新宋体" panose="02010609030101010101" pitchFamily="49" charset="-122"/>
                  </a:rPr>
                  <a:t>/</a:t>
                </a:r>
              </a:p>
              <a:p>
                <a:r>
                  <a:rPr lang="en-US" altLang="zh-CN" sz="700" dirty="0">
                    <a:latin typeface="新宋体" panose="02010609030101010101" pitchFamily="49" charset="-122"/>
                    <a:ea typeface="新宋体" panose="02010609030101010101" pitchFamily="49" charset="-122"/>
                  </a:rPr>
                  <a:t>I2C</a:t>
                </a:r>
                <a:r>
                  <a:rPr lang="en-US" altLang="zh-CN" sz="500" dirty="0">
                    <a:latin typeface="新宋体" panose="02010609030101010101" pitchFamily="49" charset="-122"/>
                    <a:ea typeface="新宋体" panose="02010609030101010101" pitchFamily="49" charset="-122"/>
                  </a:rPr>
                  <a:t>(Master)</a:t>
                </a:r>
                <a:endParaRPr lang="zh-CN" altLang="en-US" sz="700" dirty="0">
                  <a:latin typeface="新宋体" panose="02010609030101010101" pitchFamily="49" charset="-122"/>
                  <a:ea typeface="新宋体" panose="02010609030101010101" pitchFamily="49" charset="-122"/>
                </a:endParaRPr>
              </a:p>
            </p:txBody>
          </p:sp>
          <p:sp>
            <p:nvSpPr>
              <p:cNvPr id="76" name="箭头: 五边形 75">
                <a:extLst>
                  <a:ext uri="{FF2B5EF4-FFF2-40B4-BE49-F238E27FC236}">
                    <a16:creationId xmlns:a16="http://schemas.microsoft.com/office/drawing/2014/main" id="{BE9C81E6-C5E1-5677-B4CF-660D7BC2C6BF}"/>
                  </a:ext>
                </a:extLst>
              </p:cNvPr>
              <p:cNvSpPr/>
              <p:nvPr/>
            </p:nvSpPr>
            <p:spPr>
              <a:xfrm flipH="1">
                <a:off x="6700620" y="4134488"/>
                <a:ext cx="518999" cy="156361"/>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00" dirty="0">
                    <a:latin typeface="新宋体" panose="02010609030101010101" pitchFamily="49" charset="-122"/>
                    <a:ea typeface="新宋体" panose="02010609030101010101" pitchFamily="49" charset="-122"/>
                  </a:rPr>
                  <a:t>Tx</a:t>
                </a:r>
                <a:endParaRPr lang="zh-CN" altLang="en-US" sz="500" dirty="0">
                  <a:latin typeface="新宋体" panose="02010609030101010101" pitchFamily="49" charset="-122"/>
                  <a:ea typeface="新宋体" panose="02010609030101010101" pitchFamily="49" charset="-122"/>
                </a:endParaRPr>
              </a:p>
            </p:txBody>
          </p:sp>
          <p:sp>
            <p:nvSpPr>
              <p:cNvPr id="77" name="文本框 76">
                <a:extLst>
                  <a:ext uri="{FF2B5EF4-FFF2-40B4-BE49-F238E27FC236}">
                    <a16:creationId xmlns:a16="http://schemas.microsoft.com/office/drawing/2014/main" id="{CAC59529-F571-421D-04F1-69B513933056}"/>
                  </a:ext>
                </a:extLst>
              </p:cNvPr>
              <p:cNvSpPr txBox="1"/>
              <p:nvPr/>
            </p:nvSpPr>
            <p:spPr>
              <a:xfrm>
                <a:off x="3275346" y="3737912"/>
                <a:ext cx="1226903" cy="809721"/>
              </a:xfrm>
              <a:prstGeom prst="rect">
                <a:avLst/>
              </a:prstGeom>
              <a:solidFill>
                <a:schemeClr val="bg1">
                  <a:lumMod val="95000"/>
                </a:schemeClr>
              </a:solidFill>
            </p:spPr>
            <p:txBody>
              <a:bodyPr wrap="square" rtlCol="0" anchor="t" anchorCtr="0">
                <a:noAutofit/>
              </a:bodyPr>
              <a:lstStyle/>
              <a:p>
                <a:r>
                  <a:rPr lang="en-US" altLang="zh-CN" sz="700" dirty="0">
                    <a:latin typeface="新宋体" panose="02010609030101010101" pitchFamily="49" charset="-122"/>
                    <a:ea typeface="新宋体" panose="02010609030101010101" pitchFamily="49" charset="-122"/>
                  </a:rPr>
                  <a:t>I2S</a:t>
                </a:r>
              </a:p>
              <a:p>
                <a:r>
                  <a:rPr lang="en-US" altLang="zh-CN" sz="400" dirty="0">
                    <a:latin typeface="新宋体" panose="02010609030101010101" pitchFamily="49" charset="-122"/>
                    <a:ea typeface="新宋体" panose="02010609030101010101" pitchFamily="49" charset="-122"/>
                  </a:rPr>
                  <a:t>(Slaver)</a:t>
                </a:r>
                <a:endParaRPr lang="zh-CN" altLang="en-US" sz="400" dirty="0">
                  <a:latin typeface="新宋体" panose="02010609030101010101" pitchFamily="49" charset="-122"/>
                  <a:ea typeface="新宋体" panose="02010609030101010101" pitchFamily="49" charset="-122"/>
                </a:endParaRPr>
              </a:p>
            </p:txBody>
          </p:sp>
          <p:sp>
            <p:nvSpPr>
              <p:cNvPr id="78" name="箭头: 五边形 77">
                <a:extLst>
                  <a:ext uri="{FF2B5EF4-FFF2-40B4-BE49-F238E27FC236}">
                    <a16:creationId xmlns:a16="http://schemas.microsoft.com/office/drawing/2014/main" id="{757780E1-FC87-A5F9-B535-E71FCC5F3899}"/>
                  </a:ext>
                </a:extLst>
              </p:cNvPr>
              <p:cNvSpPr/>
              <p:nvPr/>
            </p:nvSpPr>
            <p:spPr>
              <a:xfrm>
                <a:off x="3878624" y="4295350"/>
                <a:ext cx="610065" cy="16639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00" dirty="0">
                    <a:latin typeface="新宋体" panose="02010609030101010101" pitchFamily="49" charset="-122"/>
                    <a:ea typeface="新宋体" panose="02010609030101010101" pitchFamily="49" charset="-122"/>
                  </a:rPr>
                  <a:t>SDO</a:t>
                </a:r>
                <a:endParaRPr lang="zh-CN" altLang="en-US" sz="500" dirty="0">
                  <a:latin typeface="新宋体" panose="02010609030101010101" pitchFamily="49" charset="-122"/>
                  <a:ea typeface="新宋体" panose="02010609030101010101" pitchFamily="49" charset="-122"/>
                </a:endParaRPr>
              </a:p>
            </p:txBody>
          </p:sp>
          <p:sp>
            <p:nvSpPr>
              <p:cNvPr id="79" name="箭头: 五边形 78">
                <a:extLst>
                  <a:ext uri="{FF2B5EF4-FFF2-40B4-BE49-F238E27FC236}">
                    <a16:creationId xmlns:a16="http://schemas.microsoft.com/office/drawing/2014/main" id="{E3D72A73-FDFA-17DA-FA76-1A40F01128D2}"/>
                  </a:ext>
                </a:extLst>
              </p:cNvPr>
              <p:cNvSpPr/>
              <p:nvPr/>
            </p:nvSpPr>
            <p:spPr>
              <a:xfrm>
                <a:off x="3860619" y="3801722"/>
                <a:ext cx="634778" cy="14454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00" dirty="0">
                    <a:latin typeface="新宋体" panose="02010609030101010101" pitchFamily="49" charset="-122"/>
                    <a:ea typeface="新宋体" panose="02010609030101010101" pitchFamily="49" charset="-122"/>
                  </a:rPr>
                  <a:t>LRCK</a:t>
                </a:r>
                <a:endParaRPr lang="zh-CN" altLang="en-US" sz="500" dirty="0">
                  <a:latin typeface="新宋体" panose="02010609030101010101" pitchFamily="49" charset="-122"/>
                  <a:ea typeface="新宋体" panose="02010609030101010101" pitchFamily="49" charset="-122"/>
                </a:endParaRPr>
              </a:p>
            </p:txBody>
          </p:sp>
          <p:sp>
            <p:nvSpPr>
              <p:cNvPr id="80" name="箭头: 五边形 79">
                <a:extLst>
                  <a:ext uri="{FF2B5EF4-FFF2-40B4-BE49-F238E27FC236}">
                    <a16:creationId xmlns:a16="http://schemas.microsoft.com/office/drawing/2014/main" id="{5F17AD42-295F-C517-E5AF-F894790B1CAA}"/>
                  </a:ext>
                </a:extLst>
              </p:cNvPr>
              <p:cNvSpPr/>
              <p:nvPr/>
            </p:nvSpPr>
            <p:spPr>
              <a:xfrm>
                <a:off x="3885332" y="4026889"/>
                <a:ext cx="610065" cy="15769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00" dirty="0">
                    <a:latin typeface="新宋体" panose="02010609030101010101" pitchFamily="49" charset="-122"/>
                    <a:ea typeface="新宋体" panose="02010609030101010101" pitchFamily="49" charset="-122"/>
                  </a:rPr>
                  <a:t>BCK</a:t>
                </a:r>
                <a:endParaRPr lang="zh-CN" altLang="en-US" sz="500" dirty="0">
                  <a:latin typeface="新宋体" panose="02010609030101010101" pitchFamily="49" charset="-122"/>
                  <a:ea typeface="新宋体" panose="02010609030101010101" pitchFamily="49" charset="-122"/>
                </a:endParaRPr>
              </a:p>
            </p:txBody>
          </p:sp>
          <p:sp>
            <p:nvSpPr>
              <p:cNvPr id="81" name="箭头: 五边形 80">
                <a:extLst>
                  <a:ext uri="{FF2B5EF4-FFF2-40B4-BE49-F238E27FC236}">
                    <a16:creationId xmlns:a16="http://schemas.microsoft.com/office/drawing/2014/main" id="{40B53FA8-BDC6-FE06-73F8-B391F97C77C8}"/>
                  </a:ext>
                </a:extLst>
              </p:cNvPr>
              <p:cNvSpPr/>
              <p:nvPr/>
            </p:nvSpPr>
            <p:spPr>
              <a:xfrm flipH="1">
                <a:off x="5105714" y="4296036"/>
                <a:ext cx="604885" cy="167787"/>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00" dirty="0">
                    <a:latin typeface="新宋体" panose="02010609030101010101" pitchFamily="49" charset="-122"/>
                    <a:ea typeface="新宋体" panose="02010609030101010101" pitchFamily="49" charset="-122"/>
                  </a:rPr>
                  <a:t>SDI</a:t>
                </a:r>
                <a:endParaRPr lang="zh-CN" altLang="en-US" sz="500" dirty="0">
                  <a:latin typeface="新宋体" panose="02010609030101010101" pitchFamily="49" charset="-122"/>
                  <a:ea typeface="新宋体" panose="02010609030101010101" pitchFamily="49" charset="-122"/>
                </a:endParaRPr>
              </a:p>
            </p:txBody>
          </p:sp>
          <p:sp>
            <p:nvSpPr>
              <p:cNvPr id="82" name="箭头: 五边形 81">
                <a:extLst>
                  <a:ext uri="{FF2B5EF4-FFF2-40B4-BE49-F238E27FC236}">
                    <a16:creationId xmlns:a16="http://schemas.microsoft.com/office/drawing/2014/main" id="{8AA1F71E-D37E-212C-0AD4-CC4F2B88C87D}"/>
                  </a:ext>
                </a:extLst>
              </p:cNvPr>
              <p:cNvSpPr/>
              <p:nvPr/>
            </p:nvSpPr>
            <p:spPr>
              <a:xfrm flipH="1">
                <a:off x="5118105" y="4020948"/>
                <a:ext cx="604885" cy="167787"/>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00" dirty="0">
                    <a:latin typeface="新宋体" panose="02010609030101010101" pitchFamily="49" charset="-122"/>
                    <a:ea typeface="新宋体" panose="02010609030101010101" pitchFamily="49" charset="-122"/>
                  </a:rPr>
                  <a:t>BCK</a:t>
                </a:r>
                <a:endParaRPr lang="zh-CN" altLang="en-US" sz="500" dirty="0">
                  <a:latin typeface="新宋体" panose="02010609030101010101" pitchFamily="49" charset="-122"/>
                  <a:ea typeface="新宋体" panose="02010609030101010101" pitchFamily="49" charset="-122"/>
                </a:endParaRPr>
              </a:p>
            </p:txBody>
          </p:sp>
          <p:sp>
            <p:nvSpPr>
              <p:cNvPr id="83" name="文本框 82">
                <a:extLst>
                  <a:ext uri="{FF2B5EF4-FFF2-40B4-BE49-F238E27FC236}">
                    <a16:creationId xmlns:a16="http://schemas.microsoft.com/office/drawing/2014/main" id="{F63DC743-3717-86BB-419D-6AAEEB37CC23}"/>
                  </a:ext>
                </a:extLst>
              </p:cNvPr>
              <p:cNvSpPr txBox="1"/>
              <p:nvPr/>
            </p:nvSpPr>
            <p:spPr>
              <a:xfrm>
                <a:off x="10385001" y="3974954"/>
                <a:ext cx="496693" cy="350607"/>
              </a:xfrm>
              <a:prstGeom prst="rect">
                <a:avLst/>
              </a:prstGeom>
              <a:solidFill>
                <a:schemeClr val="accent4">
                  <a:lumMod val="40000"/>
                  <a:lumOff val="60000"/>
                </a:schemeClr>
              </a:solidFill>
            </p:spPr>
            <p:txBody>
              <a:bodyPr wrap="none" rtlCol="0">
                <a:spAutoFit/>
              </a:bodyPr>
              <a:lstStyle/>
              <a:p>
                <a:r>
                  <a:rPr lang="en-US" altLang="zh-CN" sz="600" dirty="0">
                    <a:latin typeface="新宋体" panose="02010609030101010101" pitchFamily="49" charset="-122"/>
                    <a:ea typeface="新宋体" panose="02010609030101010101" pitchFamily="49" charset="-122"/>
                  </a:rPr>
                  <a:t>PO</a:t>
                </a:r>
                <a:endParaRPr lang="zh-CN" altLang="en-US" sz="600" dirty="0">
                  <a:latin typeface="新宋体" panose="02010609030101010101" pitchFamily="49" charset="-122"/>
                  <a:ea typeface="新宋体" panose="02010609030101010101" pitchFamily="49" charset="-122"/>
                </a:endParaRPr>
              </a:p>
            </p:txBody>
          </p:sp>
        </p:grpSp>
        <p:sp>
          <p:nvSpPr>
            <p:cNvPr id="43" name="矩形 42">
              <a:extLst>
                <a:ext uri="{FF2B5EF4-FFF2-40B4-BE49-F238E27FC236}">
                  <a16:creationId xmlns:a16="http://schemas.microsoft.com/office/drawing/2014/main" id="{039AC57E-6DE7-4D1D-B53E-627C957FE0FA}"/>
                </a:ext>
              </a:extLst>
            </p:cNvPr>
            <p:cNvSpPr/>
            <p:nvPr/>
          </p:nvSpPr>
          <p:spPr>
            <a:xfrm>
              <a:off x="8113389" y="2086098"/>
              <a:ext cx="2121473" cy="3712028"/>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t" anchorCtr="0"/>
            <a:lstStyle/>
            <a:p>
              <a:pPr algn="ctr"/>
              <a:r>
                <a:rPr lang="en-US" altLang="zh-CN" sz="1100" dirty="0">
                  <a:solidFill>
                    <a:schemeClr val="tx1"/>
                  </a:solidFill>
                  <a:latin typeface="新宋体" panose="02010609030101010101" pitchFamily="49" charset="-122"/>
                  <a:ea typeface="新宋体" panose="02010609030101010101" pitchFamily="49" charset="-122"/>
                </a:rPr>
                <a:t>2.4G Rx</a:t>
              </a:r>
              <a:endParaRPr lang="zh-CN" altLang="en-US" sz="1100" dirty="0">
                <a:solidFill>
                  <a:schemeClr val="tx1"/>
                </a:solidFill>
                <a:latin typeface="新宋体" panose="02010609030101010101" pitchFamily="49" charset="-122"/>
                <a:ea typeface="新宋体" panose="02010609030101010101" pitchFamily="49" charset="-122"/>
              </a:endParaRPr>
            </a:p>
          </p:txBody>
        </p:sp>
        <p:sp>
          <p:nvSpPr>
            <p:cNvPr id="44" name="文本框 43">
              <a:extLst>
                <a:ext uri="{FF2B5EF4-FFF2-40B4-BE49-F238E27FC236}">
                  <a16:creationId xmlns:a16="http://schemas.microsoft.com/office/drawing/2014/main" id="{E2601ACA-7F8D-B1C9-CC35-6489F28FB692}"/>
                </a:ext>
              </a:extLst>
            </p:cNvPr>
            <p:cNvSpPr txBox="1"/>
            <p:nvPr/>
          </p:nvSpPr>
          <p:spPr>
            <a:xfrm>
              <a:off x="8110960" y="3953273"/>
              <a:ext cx="563305" cy="620772"/>
            </a:xfrm>
            <a:prstGeom prst="rect">
              <a:avLst/>
            </a:prstGeom>
            <a:solidFill>
              <a:schemeClr val="bg1">
                <a:lumMod val="95000"/>
              </a:schemeClr>
            </a:solidFill>
          </p:spPr>
          <p:txBody>
            <a:bodyPr wrap="square" rtlCol="0">
              <a:noAutofit/>
            </a:bodyPr>
            <a:lstStyle/>
            <a:p>
              <a:pPr algn="r"/>
              <a:r>
                <a:rPr lang="en-US" altLang="zh-CN" sz="700" dirty="0">
                  <a:latin typeface="新宋体" panose="02010609030101010101" pitchFamily="49" charset="-122"/>
                  <a:ea typeface="新宋体" panose="02010609030101010101" pitchFamily="49" charset="-122"/>
                </a:rPr>
                <a:t>RF</a:t>
              </a:r>
              <a:endParaRPr lang="zh-CN" altLang="en-US" sz="700" dirty="0">
                <a:latin typeface="新宋体" panose="02010609030101010101" pitchFamily="49" charset="-122"/>
                <a:ea typeface="新宋体" panose="02010609030101010101" pitchFamily="49" charset="-122"/>
              </a:endParaRPr>
            </a:p>
          </p:txBody>
        </p:sp>
        <p:sp>
          <p:nvSpPr>
            <p:cNvPr id="45" name="箭头: 五边形 44">
              <a:extLst>
                <a:ext uri="{FF2B5EF4-FFF2-40B4-BE49-F238E27FC236}">
                  <a16:creationId xmlns:a16="http://schemas.microsoft.com/office/drawing/2014/main" id="{3DAAE1C1-1FE5-3443-5123-59243034B453}"/>
                </a:ext>
              </a:extLst>
            </p:cNvPr>
            <p:cNvSpPr/>
            <p:nvPr/>
          </p:nvSpPr>
          <p:spPr>
            <a:xfrm>
              <a:off x="8110960" y="4282182"/>
              <a:ext cx="522238" cy="156361"/>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00" dirty="0">
                  <a:latin typeface="新宋体" panose="02010609030101010101" pitchFamily="49" charset="-122"/>
                  <a:ea typeface="新宋体" panose="02010609030101010101" pitchFamily="49" charset="-122"/>
                </a:rPr>
                <a:t>Rx</a:t>
              </a:r>
              <a:endParaRPr lang="zh-CN" altLang="en-US" sz="500" dirty="0">
                <a:latin typeface="新宋体" panose="02010609030101010101" pitchFamily="49" charset="-122"/>
                <a:ea typeface="新宋体" panose="02010609030101010101" pitchFamily="49" charset="-122"/>
              </a:endParaRPr>
            </a:p>
          </p:txBody>
        </p:sp>
        <p:sp>
          <p:nvSpPr>
            <p:cNvPr id="46" name="文本框 45">
              <a:extLst>
                <a:ext uri="{FF2B5EF4-FFF2-40B4-BE49-F238E27FC236}">
                  <a16:creationId xmlns:a16="http://schemas.microsoft.com/office/drawing/2014/main" id="{B12F92D3-8733-256B-776A-B38E28A37E36}"/>
                </a:ext>
              </a:extLst>
            </p:cNvPr>
            <p:cNvSpPr txBox="1"/>
            <p:nvPr/>
          </p:nvSpPr>
          <p:spPr>
            <a:xfrm>
              <a:off x="9575438" y="3954450"/>
              <a:ext cx="659424" cy="620772"/>
            </a:xfrm>
            <a:prstGeom prst="rect">
              <a:avLst/>
            </a:prstGeom>
            <a:solidFill>
              <a:schemeClr val="bg1">
                <a:lumMod val="95000"/>
              </a:schemeClr>
            </a:solidFill>
          </p:spPr>
          <p:txBody>
            <a:bodyPr wrap="square" rtlCol="0">
              <a:noAutofit/>
            </a:bodyPr>
            <a:lstStyle/>
            <a:p>
              <a:pPr algn="r"/>
              <a:r>
                <a:rPr lang="en-US" altLang="zh-CN" sz="700" dirty="0">
                  <a:latin typeface="新宋体" panose="02010609030101010101" pitchFamily="49" charset="-122"/>
                  <a:ea typeface="新宋体" panose="02010609030101010101" pitchFamily="49" charset="-122"/>
                </a:rPr>
                <a:t>DAC</a:t>
              </a:r>
              <a:endParaRPr lang="zh-CN" altLang="en-US" sz="700" dirty="0">
                <a:latin typeface="新宋体" panose="02010609030101010101" pitchFamily="49" charset="-122"/>
                <a:ea typeface="新宋体" panose="02010609030101010101" pitchFamily="49" charset="-122"/>
              </a:endParaRPr>
            </a:p>
          </p:txBody>
        </p:sp>
        <p:cxnSp>
          <p:nvCxnSpPr>
            <p:cNvPr id="47" name="连接符: 肘形 46">
              <a:extLst>
                <a:ext uri="{FF2B5EF4-FFF2-40B4-BE49-F238E27FC236}">
                  <a16:creationId xmlns:a16="http://schemas.microsoft.com/office/drawing/2014/main" id="{FEDDD25E-30DC-3564-3C60-B1B0B535943C}"/>
                </a:ext>
              </a:extLst>
            </p:cNvPr>
            <p:cNvCxnSpPr>
              <a:cxnSpLocks/>
              <a:stCxn id="44" idx="3"/>
              <a:endCxn id="46" idx="1"/>
            </p:cNvCxnSpPr>
            <p:nvPr/>
          </p:nvCxnSpPr>
          <p:spPr>
            <a:xfrm>
              <a:off x="8674265" y="4263659"/>
              <a:ext cx="901173" cy="1177"/>
            </a:xfrm>
            <a:prstGeom prst="bentConnector3">
              <a:avLst>
                <a:gd name="adj1" fmla="val 50000"/>
              </a:avLst>
            </a:prstGeom>
            <a:ln>
              <a:solidFill>
                <a:schemeClr val="accent4"/>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8" name="连接符: 肘形 47">
              <a:extLst>
                <a:ext uri="{FF2B5EF4-FFF2-40B4-BE49-F238E27FC236}">
                  <a16:creationId xmlns:a16="http://schemas.microsoft.com/office/drawing/2014/main" id="{53CECEB5-FE7C-C31F-18C1-3EEDCC73634E}"/>
                </a:ext>
              </a:extLst>
            </p:cNvPr>
            <p:cNvCxnSpPr>
              <a:cxnSpLocks/>
              <a:stCxn id="46" idx="3"/>
              <a:endCxn id="83" idx="1"/>
            </p:cNvCxnSpPr>
            <p:nvPr/>
          </p:nvCxnSpPr>
          <p:spPr>
            <a:xfrm>
              <a:off x="10234861" y="4264836"/>
              <a:ext cx="241751" cy="21954"/>
            </a:xfrm>
            <a:prstGeom prst="bentConnector3">
              <a:avLst>
                <a:gd name="adj1" fmla="val 50000"/>
              </a:avLst>
            </a:prstGeom>
            <a:ln>
              <a:solidFill>
                <a:schemeClr val="accent4"/>
              </a:solidFill>
              <a:prstDash val="solid"/>
              <a:tailEnd type="triangle"/>
            </a:ln>
          </p:spPr>
          <p:style>
            <a:lnRef idx="1">
              <a:schemeClr val="accent1"/>
            </a:lnRef>
            <a:fillRef idx="0">
              <a:schemeClr val="accent1"/>
            </a:fillRef>
            <a:effectRef idx="0">
              <a:schemeClr val="accent1"/>
            </a:effectRef>
            <a:fontRef idx="minor">
              <a:schemeClr val="tx1"/>
            </a:fontRef>
          </p:style>
        </p:cxnSp>
      </p:grpSp>
      <p:pic>
        <p:nvPicPr>
          <p:cNvPr id="6" name="图片 5">
            <a:extLst>
              <a:ext uri="{FF2B5EF4-FFF2-40B4-BE49-F238E27FC236}">
                <a16:creationId xmlns:a16="http://schemas.microsoft.com/office/drawing/2014/main" id="{FDE519AD-9AF3-564F-64FC-BBABD291D3A3}"/>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rot="5400000">
            <a:off x="1355340" y="1727348"/>
            <a:ext cx="3380786" cy="3819036"/>
          </a:xfrm>
          <a:prstGeom prst="rect">
            <a:avLst/>
          </a:prstGeom>
        </p:spPr>
      </p:pic>
      <p:sp>
        <p:nvSpPr>
          <p:cNvPr id="11" name="内容占位符 6">
            <a:extLst>
              <a:ext uri="{FF2B5EF4-FFF2-40B4-BE49-F238E27FC236}">
                <a16:creationId xmlns:a16="http://schemas.microsoft.com/office/drawing/2014/main" id="{DAE2322C-E5E2-FBA0-C1C9-CBAFFE60EF14}"/>
              </a:ext>
            </a:extLst>
          </p:cNvPr>
          <p:cNvSpPr txBox="1">
            <a:spLocks/>
          </p:cNvSpPr>
          <p:nvPr/>
        </p:nvSpPr>
        <p:spPr>
          <a:xfrm>
            <a:off x="5745480" y="1636396"/>
            <a:ext cx="5410200" cy="1827609"/>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zh-CN" altLang="en-US" sz="2400" dirty="0">
                <a:latin typeface="新宋体" panose="02010609030101010101" pitchFamily="49" charset="-122"/>
                <a:ea typeface="新宋体" panose="02010609030101010101" pitchFamily="49" charset="-122"/>
              </a:rPr>
              <a:t>方案说明</a:t>
            </a:r>
            <a:endParaRPr lang="en-US" altLang="zh-CN" sz="2400" dirty="0">
              <a:latin typeface="新宋体" panose="02010609030101010101" pitchFamily="49" charset="-122"/>
              <a:ea typeface="新宋体" panose="02010609030101010101" pitchFamily="49" charset="-122"/>
            </a:endParaRPr>
          </a:p>
          <a:p>
            <a:pPr lvl="1"/>
            <a:r>
              <a:rPr lang="zh-CN" altLang="en-US" sz="2000" dirty="0">
                <a:latin typeface="新宋体" panose="02010609030101010101" pitchFamily="49" charset="-122"/>
                <a:ea typeface="新宋体" panose="02010609030101010101" pitchFamily="49" charset="-122"/>
              </a:rPr>
              <a:t>方案支持双麦线性阵列</a:t>
            </a:r>
            <a:r>
              <a:rPr lang="en-US" altLang="zh-CN" sz="2000" dirty="0">
                <a:latin typeface="新宋体" panose="02010609030101010101" pitchFamily="49" charset="-122"/>
                <a:ea typeface="新宋体" panose="02010609030101010101" pitchFamily="49" charset="-122"/>
              </a:rPr>
              <a:t>/</a:t>
            </a:r>
            <a:r>
              <a:rPr lang="zh-CN" altLang="en-US" sz="2000" dirty="0">
                <a:latin typeface="新宋体" panose="02010609030101010101" pitchFamily="49" charset="-122"/>
                <a:ea typeface="新宋体" panose="02010609030101010101" pitchFamily="49" charset="-122"/>
              </a:rPr>
              <a:t>单麦降噪</a:t>
            </a:r>
            <a:endParaRPr lang="en-US" altLang="zh-CN" sz="2000" dirty="0">
              <a:latin typeface="新宋体" panose="02010609030101010101" pitchFamily="49" charset="-122"/>
              <a:ea typeface="新宋体" panose="02010609030101010101" pitchFamily="49" charset="-122"/>
            </a:endParaRPr>
          </a:p>
          <a:p>
            <a:pPr lvl="1"/>
            <a:r>
              <a:rPr lang="zh-CN" altLang="en-US" sz="2000" dirty="0">
                <a:latin typeface="新宋体" panose="02010609030101010101" pitchFamily="49" charset="-122"/>
                <a:ea typeface="新宋体" panose="02010609030101010101" pitchFamily="49" charset="-122"/>
              </a:rPr>
              <a:t>双麦指向性算法实现降噪深度</a:t>
            </a:r>
            <a:r>
              <a:rPr lang="en-US" altLang="zh-CN" sz="2000" dirty="0">
                <a:latin typeface="新宋体" panose="02010609030101010101" pitchFamily="49" charset="-122"/>
                <a:ea typeface="新宋体" panose="02010609030101010101" pitchFamily="49" charset="-122"/>
              </a:rPr>
              <a:t>40dB</a:t>
            </a:r>
          </a:p>
          <a:p>
            <a:pPr lvl="1"/>
            <a:r>
              <a:rPr lang="zh-CN" altLang="en-US" sz="2000" dirty="0">
                <a:latin typeface="新宋体" panose="02010609030101010101" pitchFamily="49" charset="-122"/>
                <a:ea typeface="新宋体" panose="02010609030101010101" pitchFamily="49" charset="-122"/>
              </a:rPr>
              <a:t>单麦降噪支持</a:t>
            </a:r>
            <a:r>
              <a:rPr lang="en-US" altLang="zh-CN" sz="2000" dirty="0">
                <a:latin typeface="新宋体" panose="02010609030101010101" pitchFamily="49" charset="-122"/>
                <a:ea typeface="新宋体" panose="02010609030101010101" pitchFamily="49" charset="-122"/>
              </a:rPr>
              <a:t>20dB</a:t>
            </a:r>
            <a:r>
              <a:rPr lang="zh-CN" altLang="en-US" sz="2000" dirty="0">
                <a:latin typeface="新宋体" panose="02010609030101010101" pitchFamily="49" charset="-122"/>
                <a:ea typeface="新宋体" panose="02010609030101010101" pitchFamily="49" charset="-122"/>
              </a:rPr>
              <a:t>降噪深度</a:t>
            </a:r>
            <a:endParaRPr lang="zh-CN" altLang="en-US" dirty="0">
              <a:latin typeface="新宋体" panose="02010609030101010101" pitchFamily="49" charset="-122"/>
              <a:ea typeface="新宋体" panose="02010609030101010101" pitchFamily="49" charset="-122"/>
            </a:endParaRPr>
          </a:p>
        </p:txBody>
      </p:sp>
      <p:sp>
        <p:nvSpPr>
          <p:cNvPr id="2" name="页脚占位符 1">
            <a:extLst>
              <a:ext uri="{FF2B5EF4-FFF2-40B4-BE49-F238E27FC236}">
                <a16:creationId xmlns:a16="http://schemas.microsoft.com/office/drawing/2014/main" id="{3A5B8D46-8C85-BCFB-1505-FC19CC860A65}"/>
              </a:ext>
            </a:extLst>
          </p:cNvPr>
          <p:cNvSpPr>
            <a:spLocks noGrp="1"/>
          </p:cNvSpPr>
          <p:nvPr>
            <p:ph type="ftr" sz="quarter" idx="11"/>
          </p:nvPr>
        </p:nvSpPr>
        <p:spPr/>
        <p:txBody>
          <a:bodyPr/>
          <a:lstStyle/>
          <a:p>
            <a:pPr rtl="0"/>
            <a:r>
              <a:rPr lang="zh-CN" altLang="en-US"/>
              <a:t>深圳市九音科技有限公司</a:t>
            </a:r>
            <a:endParaRPr lang="en-US" dirty="0"/>
          </a:p>
        </p:txBody>
      </p:sp>
      <p:sp>
        <p:nvSpPr>
          <p:cNvPr id="3" name="灯片编号占位符 2">
            <a:extLst>
              <a:ext uri="{FF2B5EF4-FFF2-40B4-BE49-F238E27FC236}">
                <a16:creationId xmlns:a16="http://schemas.microsoft.com/office/drawing/2014/main" id="{3E681704-AC5C-5176-D810-8934C4213338}"/>
              </a:ext>
            </a:extLst>
          </p:cNvPr>
          <p:cNvSpPr>
            <a:spLocks noGrp="1"/>
          </p:cNvSpPr>
          <p:nvPr>
            <p:ph type="sldNum" sz="quarter" idx="12"/>
          </p:nvPr>
        </p:nvSpPr>
        <p:spPr/>
        <p:txBody>
          <a:bodyPr/>
          <a:lstStyle/>
          <a:p>
            <a:pPr rtl="0"/>
            <a:fld id="{3A98EE3D-8CD1-4C3F-BD1C-C98C9596463C}" type="slidenum">
              <a:rPr lang="en-US" smtClean="0"/>
              <a:t>10</a:t>
            </a:fld>
            <a:endParaRPr lang="en-US" dirty="0"/>
          </a:p>
        </p:txBody>
      </p:sp>
    </p:spTree>
    <p:extLst>
      <p:ext uri="{BB962C8B-B14F-4D97-AF65-F5344CB8AC3E}">
        <p14:creationId xmlns:p14="http://schemas.microsoft.com/office/powerpoint/2010/main" val="1987528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D21A0A31-87BF-D332-D3D0-6D70D6A8376D}"/>
              </a:ext>
            </a:extLst>
          </p:cNvPr>
          <p:cNvSpPr>
            <a:spLocks noGrp="1"/>
          </p:cNvSpPr>
          <p:nvPr>
            <p:ph type="title"/>
          </p:nvPr>
        </p:nvSpPr>
        <p:spPr/>
        <p:txBody>
          <a:bodyPr/>
          <a:lstStyle/>
          <a:p>
            <a:r>
              <a:rPr lang="zh-CN" altLang="en-US" dirty="0"/>
              <a:t>会议音箱</a:t>
            </a:r>
            <a:r>
              <a:rPr lang="en-US" altLang="zh-CN" dirty="0"/>
              <a:t>/Soundbar</a:t>
            </a:r>
            <a:endParaRPr lang="zh-CN" altLang="en-US" dirty="0"/>
          </a:p>
        </p:txBody>
      </p:sp>
      <p:pic>
        <p:nvPicPr>
          <p:cNvPr id="8" name="图片 7">
            <a:extLst>
              <a:ext uri="{FF2B5EF4-FFF2-40B4-BE49-F238E27FC236}">
                <a16:creationId xmlns:a16="http://schemas.microsoft.com/office/drawing/2014/main" id="{7164056D-BCD8-C36D-F6D6-1E945A42174D}"/>
              </a:ext>
            </a:extLst>
          </p:cNvPr>
          <p:cNvPicPr>
            <a:picLocks noChangeAspect="1"/>
          </p:cNvPicPr>
          <p:nvPr/>
        </p:nvPicPr>
        <p:blipFill rotWithShape="1">
          <a:blip r:embed="rId2"/>
          <a:srcRect t="26609" b="27676"/>
          <a:stretch/>
        </p:blipFill>
        <p:spPr>
          <a:xfrm>
            <a:off x="1211720" y="1735984"/>
            <a:ext cx="3914335" cy="3943270"/>
          </a:xfrm>
          <a:prstGeom prst="rect">
            <a:avLst/>
          </a:prstGeom>
          <a:ln>
            <a:solidFill>
              <a:schemeClr val="tx1"/>
            </a:solidFill>
          </a:ln>
        </p:spPr>
      </p:pic>
      <p:pic>
        <p:nvPicPr>
          <p:cNvPr id="6" name="图片 5">
            <a:extLst>
              <a:ext uri="{FF2B5EF4-FFF2-40B4-BE49-F238E27FC236}">
                <a16:creationId xmlns:a16="http://schemas.microsoft.com/office/drawing/2014/main" id="{B07850B4-DE04-4263-71AA-A3FA7B9E5B85}"/>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6809769" y="3964272"/>
            <a:ext cx="3881678" cy="2229512"/>
          </a:xfrm>
          <a:prstGeom prst="rect">
            <a:avLst/>
          </a:prstGeom>
        </p:spPr>
      </p:pic>
      <p:graphicFrame>
        <p:nvGraphicFramePr>
          <p:cNvPr id="10" name="表格 10">
            <a:extLst>
              <a:ext uri="{FF2B5EF4-FFF2-40B4-BE49-F238E27FC236}">
                <a16:creationId xmlns:a16="http://schemas.microsoft.com/office/drawing/2014/main" id="{1049A9A4-8805-A0A3-6261-B61BB78C068A}"/>
              </a:ext>
            </a:extLst>
          </p:cNvPr>
          <p:cNvGraphicFramePr>
            <a:graphicFrameLocks noGrp="1"/>
          </p:cNvGraphicFramePr>
          <p:nvPr>
            <p:extLst>
              <p:ext uri="{D42A27DB-BD31-4B8C-83A1-F6EECF244321}">
                <p14:modId xmlns:p14="http://schemas.microsoft.com/office/powerpoint/2010/main" val="1082601012"/>
              </p:ext>
            </p:extLst>
          </p:nvPr>
        </p:nvGraphicFramePr>
        <p:xfrm>
          <a:off x="6228861" y="1572487"/>
          <a:ext cx="4845538" cy="2312151"/>
        </p:xfrm>
        <a:graphic>
          <a:graphicData uri="http://schemas.openxmlformats.org/drawingml/2006/table">
            <a:tbl>
              <a:tblPr firstRow="1" bandRow="1">
                <a:tableStyleId>{5940675A-B579-460E-94D1-54222C63F5DA}</a:tableStyleId>
              </a:tblPr>
              <a:tblGrid>
                <a:gridCol w="1219200">
                  <a:extLst>
                    <a:ext uri="{9D8B030D-6E8A-4147-A177-3AD203B41FA5}">
                      <a16:colId xmlns:a16="http://schemas.microsoft.com/office/drawing/2014/main" val="4217914120"/>
                    </a:ext>
                  </a:extLst>
                </a:gridCol>
                <a:gridCol w="3626338">
                  <a:extLst>
                    <a:ext uri="{9D8B030D-6E8A-4147-A177-3AD203B41FA5}">
                      <a16:colId xmlns:a16="http://schemas.microsoft.com/office/drawing/2014/main" val="2744875415"/>
                    </a:ext>
                  </a:extLst>
                </a:gridCol>
              </a:tblGrid>
              <a:tr h="347146">
                <a:tc gridSpan="2">
                  <a:txBody>
                    <a:bodyPr/>
                    <a:lstStyle/>
                    <a:p>
                      <a:pPr algn="ctr"/>
                      <a:r>
                        <a:rPr lang="en-US" altLang="zh-CN" sz="1800" b="1" dirty="0"/>
                        <a:t> </a:t>
                      </a:r>
                      <a:r>
                        <a:rPr lang="zh-CN" altLang="en-US" sz="1800" b="1" dirty="0"/>
                        <a:t>麦克风阵列性能参数</a:t>
                      </a:r>
                    </a:p>
                  </a:txBody>
                  <a:tcPr anchor="ctr">
                    <a:solidFill>
                      <a:schemeClr val="accent2">
                        <a:lumMod val="40000"/>
                        <a:lumOff val="60000"/>
                      </a:schemeClr>
                    </a:solidFill>
                  </a:tcPr>
                </a:tc>
                <a:tc hMerge="1">
                  <a:txBody>
                    <a:bodyPr/>
                    <a:lstStyle/>
                    <a:p>
                      <a:endParaRPr lang="zh-CN" altLang="en-US" dirty="0"/>
                    </a:p>
                  </a:txBody>
                  <a:tcPr/>
                </a:tc>
                <a:extLst>
                  <a:ext uri="{0D108BD9-81ED-4DB2-BD59-A6C34878D82A}">
                    <a16:rowId xmlns:a16="http://schemas.microsoft.com/office/drawing/2014/main" val="1346656252"/>
                  </a:ext>
                </a:extLst>
              </a:tr>
              <a:tr h="569785">
                <a:tc>
                  <a:txBody>
                    <a:bodyPr/>
                    <a:lstStyle/>
                    <a:p>
                      <a:r>
                        <a:rPr lang="zh-CN" altLang="en-US" sz="1400" dirty="0"/>
                        <a:t>拾音距离</a:t>
                      </a:r>
                    </a:p>
                  </a:txBody>
                  <a:tcPr anchor="ctr"/>
                </a:tc>
                <a:tc>
                  <a:txBody>
                    <a:bodyPr/>
                    <a:lstStyle/>
                    <a:p>
                      <a:r>
                        <a:rPr lang="zh-CN" altLang="en-US" sz="1400" dirty="0"/>
                        <a:t>拾音距离</a:t>
                      </a:r>
                      <a:r>
                        <a:rPr lang="en-US" altLang="zh-CN" sz="1400" dirty="0"/>
                        <a:t>&gt;10 </a:t>
                      </a:r>
                      <a:r>
                        <a:rPr lang="zh-CN" altLang="en-US" sz="1400" dirty="0"/>
                        <a:t>米，</a:t>
                      </a:r>
                      <a:r>
                        <a:rPr lang="en-US" altLang="zh-CN" sz="1400" dirty="0"/>
                        <a:t>5 </a:t>
                      </a:r>
                      <a:r>
                        <a:rPr lang="zh-CN" altLang="en-US" sz="1400" dirty="0"/>
                        <a:t>米内响度一致，</a:t>
                      </a:r>
                      <a:r>
                        <a:rPr lang="en-US" altLang="zh-CN" sz="1400" dirty="0"/>
                        <a:t>10 </a:t>
                      </a:r>
                      <a:r>
                        <a:rPr lang="zh-CN" altLang="en-US" sz="1400" dirty="0"/>
                        <a:t>米内可清晰拾音</a:t>
                      </a:r>
                    </a:p>
                  </a:txBody>
                  <a:tcPr anchor="ctr"/>
                </a:tc>
                <a:extLst>
                  <a:ext uri="{0D108BD9-81ED-4DB2-BD59-A6C34878D82A}">
                    <a16:rowId xmlns:a16="http://schemas.microsoft.com/office/drawing/2014/main" val="1650993812"/>
                  </a:ext>
                </a:extLst>
              </a:tr>
              <a:tr h="347146">
                <a:tc>
                  <a:txBody>
                    <a:bodyPr/>
                    <a:lstStyle/>
                    <a:p>
                      <a:r>
                        <a:rPr lang="zh-CN" altLang="en-US" sz="1400" dirty="0"/>
                        <a:t>回声消除</a:t>
                      </a:r>
                    </a:p>
                  </a:txBody>
                  <a:tcPr anchor="ctr"/>
                </a:tc>
                <a:tc>
                  <a:txBody>
                    <a:bodyPr/>
                    <a:lstStyle/>
                    <a:p>
                      <a:r>
                        <a:rPr lang="zh-CN" altLang="en-US" sz="1400" dirty="0"/>
                        <a:t>消除深度 </a:t>
                      </a:r>
                      <a:r>
                        <a:rPr lang="en-US" altLang="zh-CN" sz="1400" dirty="0"/>
                        <a:t>-80dB</a:t>
                      </a:r>
                      <a:endParaRPr lang="zh-CN" altLang="en-US" sz="1400" dirty="0"/>
                    </a:p>
                  </a:txBody>
                  <a:tcPr anchor="ctr"/>
                </a:tc>
                <a:extLst>
                  <a:ext uri="{0D108BD9-81ED-4DB2-BD59-A6C34878D82A}">
                    <a16:rowId xmlns:a16="http://schemas.microsoft.com/office/drawing/2014/main" val="947188882"/>
                  </a:ext>
                </a:extLst>
              </a:tr>
              <a:tr h="335168">
                <a:tc>
                  <a:txBody>
                    <a:bodyPr/>
                    <a:lstStyle/>
                    <a:p>
                      <a:r>
                        <a:rPr lang="zh-CN" altLang="en-US" sz="1400" dirty="0"/>
                        <a:t>混响抑制</a:t>
                      </a:r>
                    </a:p>
                  </a:txBody>
                  <a:tcPr anchor="ctr"/>
                </a:tc>
                <a:tc>
                  <a:txBody>
                    <a:bodyPr/>
                    <a:lstStyle/>
                    <a:p>
                      <a:r>
                        <a:rPr lang="zh-CN" altLang="en-US" sz="1400" dirty="0"/>
                        <a:t>算法收敛时间</a:t>
                      </a:r>
                      <a:r>
                        <a:rPr lang="en-US" altLang="zh-CN" sz="1400" dirty="0"/>
                        <a:t>&lt;1 </a:t>
                      </a:r>
                      <a:r>
                        <a:rPr lang="zh-CN" altLang="en-US" sz="1400" dirty="0"/>
                        <a:t>秒</a:t>
                      </a:r>
                      <a:r>
                        <a:rPr lang="en-US" altLang="zh-CN" sz="1400" dirty="0"/>
                        <a:t>,</a:t>
                      </a:r>
                      <a:r>
                        <a:rPr lang="zh-CN" altLang="en-US" sz="1400" dirty="0"/>
                        <a:t>抑制深度 </a:t>
                      </a:r>
                      <a:r>
                        <a:rPr lang="en-US" altLang="zh-CN" sz="1400" dirty="0"/>
                        <a:t>-46dB</a:t>
                      </a:r>
                      <a:endParaRPr lang="zh-CN" altLang="en-US" sz="1400" dirty="0"/>
                    </a:p>
                  </a:txBody>
                  <a:tcPr anchor="ctr"/>
                </a:tc>
                <a:extLst>
                  <a:ext uri="{0D108BD9-81ED-4DB2-BD59-A6C34878D82A}">
                    <a16:rowId xmlns:a16="http://schemas.microsoft.com/office/drawing/2014/main" val="2551264414"/>
                  </a:ext>
                </a:extLst>
              </a:tr>
              <a:tr h="347146">
                <a:tc>
                  <a:txBody>
                    <a:bodyPr/>
                    <a:lstStyle/>
                    <a:p>
                      <a:r>
                        <a:rPr lang="zh-CN" altLang="en-US" sz="1400" dirty="0"/>
                        <a:t>降噪</a:t>
                      </a:r>
                      <a:r>
                        <a:rPr lang="en-US" altLang="zh-CN" sz="1400" dirty="0"/>
                        <a:t>(</a:t>
                      </a:r>
                      <a:r>
                        <a:rPr lang="zh-CN" altLang="en-US" sz="1400" dirty="0"/>
                        <a:t>稳态</a:t>
                      </a:r>
                      <a:r>
                        <a:rPr lang="en-US" altLang="zh-CN" sz="1400" dirty="0"/>
                        <a:t>)</a:t>
                      </a:r>
                      <a:endParaRPr lang="zh-CN" altLang="en-US" sz="1400" dirty="0"/>
                    </a:p>
                  </a:txBody>
                  <a:tcPr anchor="ctr"/>
                </a:tc>
                <a:tc>
                  <a:txBody>
                    <a:bodyPr/>
                    <a:lstStyle/>
                    <a:p>
                      <a:r>
                        <a:rPr lang="zh-CN" altLang="en-US" sz="1400" dirty="0"/>
                        <a:t>降噪深度 </a:t>
                      </a:r>
                      <a:r>
                        <a:rPr lang="en-US" altLang="zh-CN" sz="1400" dirty="0"/>
                        <a:t>-56dB</a:t>
                      </a:r>
                      <a:endParaRPr lang="zh-CN" altLang="en-US" sz="1400" dirty="0"/>
                    </a:p>
                  </a:txBody>
                  <a:tcPr anchor="ctr"/>
                </a:tc>
                <a:extLst>
                  <a:ext uri="{0D108BD9-81ED-4DB2-BD59-A6C34878D82A}">
                    <a16:rowId xmlns:a16="http://schemas.microsoft.com/office/drawing/2014/main" val="1907292403"/>
                  </a:ext>
                </a:extLst>
              </a:tr>
              <a:tr h="347146">
                <a:tc>
                  <a:txBody>
                    <a:bodyPr/>
                    <a:lstStyle/>
                    <a:p>
                      <a:r>
                        <a:rPr lang="zh-CN" altLang="en-US" sz="1400" dirty="0"/>
                        <a:t>降噪</a:t>
                      </a:r>
                      <a:r>
                        <a:rPr lang="en-US" altLang="zh-CN" sz="1400" dirty="0"/>
                        <a:t>(</a:t>
                      </a:r>
                      <a:r>
                        <a:rPr lang="zh-CN" altLang="en-US" sz="1400" dirty="0"/>
                        <a:t>非稳态</a:t>
                      </a:r>
                      <a:r>
                        <a:rPr lang="en-US" altLang="zh-CN" sz="1400" dirty="0"/>
                        <a:t>)</a:t>
                      </a:r>
                      <a:endParaRPr lang="zh-CN" altLang="en-US" sz="1400" dirty="0"/>
                    </a:p>
                  </a:txBody>
                  <a:tcPr anchor="ctr"/>
                </a:tc>
                <a:tc>
                  <a:txBody>
                    <a:bodyPr/>
                    <a:lstStyle/>
                    <a:p>
                      <a:r>
                        <a:rPr lang="zh-CN" altLang="en-US" sz="1400" dirty="0"/>
                        <a:t>降噪深度 </a:t>
                      </a:r>
                      <a:r>
                        <a:rPr lang="en-US" altLang="zh-CN" sz="1400" dirty="0"/>
                        <a:t>-62dB </a:t>
                      </a:r>
                      <a:endParaRPr lang="zh-CN" altLang="en-US" sz="1400" dirty="0"/>
                    </a:p>
                  </a:txBody>
                  <a:tcPr anchor="ctr"/>
                </a:tc>
                <a:extLst>
                  <a:ext uri="{0D108BD9-81ED-4DB2-BD59-A6C34878D82A}">
                    <a16:rowId xmlns:a16="http://schemas.microsoft.com/office/drawing/2014/main" val="3643774354"/>
                  </a:ext>
                </a:extLst>
              </a:tr>
            </a:tbl>
          </a:graphicData>
        </a:graphic>
      </p:graphicFrame>
      <p:sp>
        <p:nvSpPr>
          <p:cNvPr id="11" name="页脚占位符 10">
            <a:extLst>
              <a:ext uri="{FF2B5EF4-FFF2-40B4-BE49-F238E27FC236}">
                <a16:creationId xmlns:a16="http://schemas.microsoft.com/office/drawing/2014/main" id="{F446D90C-FBC7-78F9-DE4F-4550DA2A720A}"/>
              </a:ext>
            </a:extLst>
          </p:cNvPr>
          <p:cNvSpPr>
            <a:spLocks noGrp="1"/>
          </p:cNvSpPr>
          <p:nvPr>
            <p:ph type="ftr" sz="quarter" idx="11"/>
          </p:nvPr>
        </p:nvSpPr>
        <p:spPr/>
        <p:txBody>
          <a:bodyPr/>
          <a:lstStyle/>
          <a:p>
            <a:pPr rtl="0"/>
            <a:r>
              <a:rPr lang="zh-CN" altLang="en-US"/>
              <a:t>深圳市九音科技有限公司</a:t>
            </a:r>
            <a:endParaRPr lang="en-US" dirty="0"/>
          </a:p>
        </p:txBody>
      </p:sp>
      <p:sp>
        <p:nvSpPr>
          <p:cNvPr id="12" name="灯片编号占位符 11">
            <a:extLst>
              <a:ext uri="{FF2B5EF4-FFF2-40B4-BE49-F238E27FC236}">
                <a16:creationId xmlns:a16="http://schemas.microsoft.com/office/drawing/2014/main" id="{D356FD2B-A7DE-EAF6-389B-D03C6F336542}"/>
              </a:ext>
            </a:extLst>
          </p:cNvPr>
          <p:cNvSpPr>
            <a:spLocks noGrp="1"/>
          </p:cNvSpPr>
          <p:nvPr>
            <p:ph type="sldNum" sz="quarter" idx="12"/>
          </p:nvPr>
        </p:nvSpPr>
        <p:spPr/>
        <p:txBody>
          <a:bodyPr/>
          <a:lstStyle/>
          <a:p>
            <a:pPr rtl="0"/>
            <a:fld id="{3A98EE3D-8CD1-4C3F-BD1C-C98C9596463C}" type="slidenum">
              <a:rPr lang="en-US" smtClean="0"/>
              <a:t>11</a:t>
            </a:fld>
            <a:endParaRPr lang="en-US" dirty="0"/>
          </a:p>
        </p:txBody>
      </p:sp>
    </p:spTree>
    <p:extLst>
      <p:ext uri="{BB962C8B-B14F-4D97-AF65-F5344CB8AC3E}">
        <p14:creationId xmlns:p14="http://schemas.microsoft.com/office/powerpoint/2010/main" val="837678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B2EA78-AEB3-469B-9025-3B17201A457B}"/>
              </a:ext>
            </a:extLst>
          </p:cNvPr>
          <p:cNvSpPr>
            <a:spLocks noGrp="1"/>
          </p:cNvSpPr>
          <p:nvPr>
            <p:ph type="title"/>
          </p:nvPr>
        </p:nvSpPr>
        <p:spPr/>
        <p:txBody>
          <a:bodyPr rtlCol="0" anchor="ctr">
            <a:normAutofit/>
          </a:bodyPr>
          <a:lstStyle/>
          <a:p>
            <a:pPr lvl="0" rtl="0"/>
            <a:r>
              <a:rPr lang="zh-CN" altLang="en-US" sz="4800" i="1" dirty="0"/>
              <a:t>后端音效处理</a:t>
            </a:r>
            <a:endParaRPr lang="zh-cn" sz="4800" i="1" dirty="0"/>
          </a:p>
        </p:txBody>
      </p:sp>
      <p:sp>
        <p:nvSpPr>
          <p:cNvPr id="3" name="副标题 2">
            <a:extLst>
              <a:ext uri="{FF2B5EF4-FFF2-40B4-BE49-F238E27FC236}">
                <a16:creationId xmlns:a16="http://schemas.microsoft.com/office/drawing/2014/main" id="{255E1F2F-E259-4EA8-9FFD-3A10AF541859}"/>
              </a:ext>
            </a:extLst>
          </p:cNvPr>
          <p:cNvSpPr>
            <a:spLocks noGrp="1"/>
          </p:cNvSpPr>
          <p:nvPr>
            <p:ph type="body" sz="half" idx="2"/>
          </p:nvPr>
        </p:nvSpPr>
        <p:spPr/>
        <p:txBody>
          <a:bodyPr rtlCol="0">
            <a:normAutofit/>
          </a:bodyPr>
          <a:lstStyle/>
          <a:p>
            <a:pPr marL="342900" indent="-342900" rtl="0">
              <a:buFontTx/>
              <a:buChar char="-"/>
            </a:pPr>
            <a:r>
              <a:rPr lang="en-US" altLang="zh-CN" dirty="0">
                <a:solidFill>
                  <a:srgbClr val="FFFFFF"/>
                </a:solidFill>
              </a:rPr>
              <a:t>SNC8600D</a:t>
            </a:r>
          </a:p>
          <a:p>
            <a:pPr marL="342900" indent="-342900" rtl="0">
              <a:buFontTx/>
              <a:buChar char="-"/>
            </a:pPr>
            <a:r>
              <a:rPr lang="en-US" altLang="zh-CN" dirty="0">
                <a:solidFill>
                  <a:srgbClr val="FFFFFF"/>
                </a:solidFill>
              </a:rPr>
              <a:t>SNC1600</a:t>
            </a:r>
            <a:endParaRPr lang="zh-cn" dirty="0">
              <a:solidFill>
                <a:srgbClr val="FFFFFF"/>
              </a:solidFill>
            </a:endParaRPr>
          </a:p>
        </p:txBody>
      </p:sp>
      <p:sp>
        <p:nvSpPr>
          <p:cNvPr id="4" name="页脚占位符 3">
            <a:extLst>
              <a:ext uri="{FF2B5EF4-FFF2-40B4-BE49-F238E27FC236}">
                <a16:creationId xmlns:a16="http://schemas.microsoft.com/office/drawing/2014/main" id="{7EB14617-7312-73DD-C503-6B6A42A4091D}"/>
              </a:ext>
            </a:extLst>
          </p:cNvPr>
          <p:cNvSpPr>
            <a:spLocks noGrp="1"/>
          </p:cNvSpPr>
          <p:nvPr>
            <p:ph type="ftr" sz="quarter" idx="11"/>
          </p:nvPr>
        </p:nvSpPr>
        <p:spPr/>
        <p:txBody>
          <a:bodyPr/>
          <a:lstStyle/>
          <a:p>
            <a:pPr algn="l" rtl="0"/>
            <a:r>
              <a:rPr lang="zh-CN" altLang="en-US"/>
              <a:t>深圳市九音科技有限公司</a:t>
            </a:r>
            <a:endParaRPr lang="en-US" dirty="0"/>
          </a:p>
        </p:txBody>
      </p:sp>
      <p:sp>
        <p:nvSpPr>
          <p:cNvPr id="5" name="灯片编号占位符 4">
            <a:extLst>
              <a:ext uri="{FF2B5EF4-FFF2-40B4-BE49-F238E27FC236}">
                <a16:creationId xmlns:a16="http://schemas.microsoft.com/office/drawing/2014/main" id="{3885F140-89A4-80DC-6DA5-E5F7FF0E8B51}"/>
              </a:ext>
            </a:extLst>
          </p:cNvPr>
          <p:cNvSpPr>
            <a:spLocks noGrp="1"/>
          </p:cNvSpPr>
          <p:nvPr>
            <p:ph type="sldNum" sz="quarter" idx="12"/>
          </p:nvPr>
        </p:nvSpPr>
        <p:spPr/>
        <p:txBody>
          <a:bodyPr/>
          <a:lstStyle/>
          <a:p>
            <a:pPr rtl="0"/>
            <a:fld id="{3A98EE3D-8CD1-4C3F-BD1C-C98C9596463C}" type="slidenum">
              <a:rPr lang="en-US" smtClean="0"/>
              <a:t>12</a:t>
            </a:fld>
            <a:endParaRPr lang="en-US" dirty="0"/>
          </a:p>
        </p:txBody>
      </p:sp>
    </p:spTree>
    <p:extLst>
      <p:ext uri="{BB962C8B-B14F-4D97-AF65-F5344CB8AC3E}">
        <p14:creationId xmlns:p14="http://schemas.microsoft.com/office/powerpoint/2010/main" val="1440104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D21A0A31-87BF-D332-D3D0-6D70D6A8376D}"/>
              </a:ext>
            </a:extLst>
          </p:cNvPr>
          <p:cNvSpPr>
            <a:spLocks noGrp="1"/>
          </p:cNvSpPr>
          <p:nvPr>
            <p:ph type="title"/>
          </p:nvPr>
        </p:nvSpPr>
        <p:spPr/>
        <p:txBody>
          <a:bodyPr/>
          <a:lstStyle/>
          <a:p>
            <a:r>
              <a:rPr lang="zh-CN" altLang="en-US" dirty="0"/>
              <a:t>便携式蓝牙音箱</a:t>
            </a:r>
          </a:p>
        </p:txBody>
      </p:sp>
      <p:pic>
        <p:nvPicPr>
          <p:cNvPr id="10" name="内容占位符 9">
            <a:extLst>
              <a:ext uri="{FF2B5EF4-FFF2-40B4-BE49-F238E27FC236}">
                <a16:creationId xmlns:a16="http://schemas.microsoft.com/office/drawing/2014/main" id="{5776EADE-8812-D9D9-9C12-73E8603D984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212860" y="1805353"/>
            <a:ext cx="3085602" cy="3607702"/>
          </a:xfrm>
        </p:spPr>
      </p:pic>
      <p:pic>
        <p:nvPicPr>
          <p:cNvPr id="8" name="图片 7">
            <a:extLst>
              <a:ext uri="{FF2B5EF4-FFF2-40B4-BE49-F238E27FC236}">
                <a16:creationId xmlns:a16="http://schemas.microsoft.com/office/drawing/2014/main" id="{F0DDE8EC-E662-E04F-A0E3-0E49F68C8375}"/>
              </a:ext>
            </a:extLst>
          </p:cNvPr>
          <p:cNvPicPr>
            <a:picLocks noChangeAspect="1"/>
          </p:cNvPicPr>
          <p:nvPr/>
        </p:nvPicPr>
        <p:blipFill>
          <a:blip r:embed="rId3"/>
          <a:stretch>
            <a:fillRect/>
          </a:stretch>
        </p:blipFill>
        <p:spPr>
          <a:xfrm>
            <a:off x="5276431" y="3429000"/>
            <a:ext cx="5780863" cy="2376819"/>
          </a:xfrm>
          <a:prstGeom prst="rect">
            <a:avLst/>
          </a:prstGeom>
        </p:spPr>
      </p:pic>
      <p:sp>
        <p:nvSpPr>
          <p:cNvPr id="11" name="内容占位符 6">
            <a:extLst>
              <a:ext uri="{FF2B5EF4-FFF2-40B4-BE49-F238E27FC236}">
                <a16:creationId xmlns:a16="http://schemas.microsoft.com/office/drawing/2014/main" id="{17AFD052-5AA6-27CC-E0B3-197C190EA4DB}"/>
              </a:ext>
            </a:extLst>
          </p:cNvPr>
          <p:cNvSpPr>
            <a:spLocks noGrp="1"/>
          </p:cNvSpPr>
          <p:nvPr>
            <p:ph sz="half" idx="2"/>
          </p:nvPr>
        </p:nvSpPr>
        <p:spPr>
          <a:xfrm>
            <a:off x="4862145" y="1589529"/>
            <a:ext cx="6293534" cy="1827609"/>
          </a:xfrm>
        </p:spPr>
        <p:txBody>
          <a:bodyPr>
            <a:normAutofit lnSpcReduction="10000"/>
          </a:bodyPr>
          <a:lstStyle/>
          <a:p>
            <a:r>
              <a:rPr lang="zh-CN" altLang="en-US" sz="2400" dirty="0">
                <a:latin typeface="新宋体" panose="02010609030101010101" pitchFamily="49" charset="-122"/>
                <a:ea typeface="新宋体" panose="02010609030101010101" pitchFamily="49" charset="-122"/>
              </a:rPr>
              <a:t>方案说明</a:t>
            </a:r>
            <a:endParaRPr lang="en-US" altLang="zh-CN" sz="2400" dirty="0">
              <a:latin typeface="新宋体" panose="02010609030101010101" pitchFamily="49" charset="-122"/>
              <a:ea typeface="新宋体" panose="02010609030101010101" pitchFamily="49" charset="-122"/>
            </a:endParaRPr>
          </a:p>
          <a:p>
            <a:pPr lvl="1"/>
            <a:r>
              <a:rPr lang="zh-CN" altLang="en-US" sz="2000" dirty="0">
                <a:latin typeface="新宋体" panose="02010609030101010101" pitchFamily="49" charset="-122"/>
                <a:ea typeface="新宋体" panose="02010609030101010101" pitchFamily="49" charset="-122"/>
              </a:rPr>
              <a:t>支持</a:t>
            </a:r>
            <a:r>
              <a:rPr lang="en-US" altLang="zh-CN" sz="2000" dirty="0">
                <a:latin typeface="新宋体" panose="02010609030101010101" pitchFamily="49" charset="-122"/>
                <a:ea typeface="新宋体" panose="02010609030101010101" pitchFamily="49" charset="-122"/>
              </a:rPr>
              <a:t>I2S/</a:t>
            </a:r>
            <a:r>
              <a:rPr lang="zh-CN" altLang="en-US" sz="2000" dirty="0">
                <a:latin typeface="新宋体" panose="02010609030101010101" pitchFamily="49" charset="-122"/>
                <a:ea typeface="新宋体" panose="02010609030101010101" pitchFamily="49" charset="-122"/>
              </a:rPr>
              <a:t>模拟音频输入、</a:t>
            </a:r>
            <a:r>
              <a:rPr lang="en-US" altLang="zh-CN" sz="2000" dirty="0">
                <a:latin typeface="新宋体" panose="02010609030101010101" pitchFamily="49" charset="-122"/>
                <a:ea typeface="新宋体" panose="02010609030101010101" pitchFamily="49" charset="-122"/>
              </a:rPr>
              <a:t> I2S/</a:t>
            </a:r>
            <a:r>
              <a:rPr lang="zh-CN" altLang="en-US" sz="2000" dirty="0">
                <a:latin typeface="新宋体" panose="02010609030101010101" pitchFamily="49" charset="-122"/>
                <a:ea typeface="新宋体" panose="02010609030101010101" pitchFamily="49" charset="-122"/>
              </a:rPr>
              <a:t>模拟音频输出</a:t>
            </a:r>
            <a:endParaRPr lang="en-US" altLang="zh-CN" sz="2000" dirty="0">
              <a:latin typeface="新宋体" panose="02010609030101010101" pitchFamily="49" charset="-122"/>
              <a:ea typeface="新宋体" panose="02010609030101010101" pitchFamily="49" charset="-122"/>
            </a:endParaRPr>
          </a:p>
          <a:p>
            <a:pPr lvl="1"/>
            <a:r>
              <a:rPr lang="zh-CN" altLang="en-US" sz="2000" dirty="0">
                <a:latin typeface="新宋体" panose="02010609030101010101" pitchFamily="49" charset="-122"/>
                <a:ea typeface="新宋体" panose="02010609030101010101" pitchFamily="49" charset="-122"/>
              </a:rPr>
              <a:t>支持</a:t>
            </a:r>
            <a:r>
              <a:rPr lang="en-US" altLang="zh-CN" sz="2000" dirty="0">
                <a:latin typeface="新宋体" panose="02010609030101010101" pitchFamily="49" charset="-122"/>
                <a:ea typeface="新宋体" panose="02010609030101010101" pitchFamily="49" charset="-122"/>
              </a:rPr>
              <a:t>8</a:t>
            </a:r>
            <a:r>
              <a:rPr lang="zh-CN" altLang="en-US" sz="2000" dirty="0">
                <a:latin typeface="新宋体" panose="02010609030101010101" pitchFamily="49" charset="-122"/>
                <a:ea typeface="新宋体" panose="02010609030101010101" pitchFamily="49" charset="-122"/>
              </a:rPr>
              <a:t>路</a:t>
            </a:r>
            <a:r>
              <a:rPr lang="en-US" altLang="zh-CN" sz="2000" dirty="0">
                <a:latin typeface="新宋体" panose="02010609030101010101" pitchFamily="49" charset="-122"/>
                <a:ea typeface="新宋体" panose="02010609030101010101" pitchFamily="49" charset="-122"/>
              </a:rPr>
              <a:t>EQ</a:t>
            </a:r>
            <a:r>
              <a:rPr lang="zh-CN" altLang="en-US" sz="2000" dirty="0">
                <a:latin typeface="新宋体" panose="02010609030101010101" pitchFamily="49" charset="-122"/>
                <a:ea typeface="新宋体" panose="02010609030101010101" pitchFamily="49" charset="-122"/>
              </a:rPr>
              <a:t>、高低音增强、动态低音增强、动态范围调整等音效处理算法</a:t>
            </a:r>
            <a:endParaRPr lang="en-US" altLang="zh-CN" sz="2000" dirty="0">
              <a:latin typeface="新宋体" panose="02010609030101010101" pitchFamily="49" charset="-122"/>
              <a:ea typeface="新宋体" panose="02010609030101010101" pitchFamily="49" charset="-122"/>
            </a:endParaRPr>
          </a:p>
          <a:p>
            <a:pPr lvl="1"/>
            <a:r>
              <a:rPr lang="zh-CN" altLang="en-US" sz="2000" dirty="0">
                <a:latin typeface="新宋体" panose="02010609030101010101" pitchFamily="49" charset="-122"/>
                <a:ea typeface="新宋体" panose="02010609030101010101" pitchFamily="49" charset="-122"/>
              </a:rPr>
              <a:t>可搭配蓝牙主控</a:t>
            </a:r>
            <a:r>
              <a:rPr lang="en-US" altLang="zh-CN" sz="2000" dirty="0">
                <a:latin typeface="新宋体" panose="02010609030101010101" pitchFamily="49" charset="-122"/>
                <a:ea typeface="新宋体" panose="02010609030101010101" pitchFamily="49" charset="-122"/>
              </a:rPr>
              <a:t>IC</a:t>
            </a:r>
          </a:p>
        </p:txBody>
      </p:sp>
      <p:sp>
        <p:nvSpPr>
          <p:cNvPr id="2" name="页脚占位符 1">
            <a:extLst>
              <a:ext uri="{FF2B5EF4-FFF2-40B4-BE49-F238E27FC236}">
                <a16:creationId xmlns:a16="http://schemas.microsoft.com/office/drawing/2014/main" id="{A5F89BCC-F7E3-8503-E7A1-7B45D4A004EE}"/>
              </a:ext>
            </a:extLst>
          </p:cNvPr>
          <p:cNvSpPr>
            <a:spLocks noGrp="1"/>
          </p:cNvSpPr>
          <p:nvPr>
            <p:ph type="ftr" sz="quarter" idx="11"/>
          </p:nvPr>
        </p:nvSpPr>
        <p:spPr/>
        <p:txBody>
          <a:bodyPr/>
          <a:lstStyle/>
          <a:p>
            <a:pPr rtl="0"/>
            <a:r>
              <a:rPr lang="zh-CN" altLang="en-US"/>
              <a:t>深圳市九音科技有限公司</a:t>
            </a:r>
            <a:endParaRPr lang="en-US" dirty="0"/>
          </a:p>
        </p:txBody>
      </p:sp>
      <p:sp>
        <p:nvSpPr>
          <p:cNvPr id="3" name="灯片编号占位符 2">
            <a:extLst>
              <a:ext uri="{FF2B5EF4-FFF2-40B4-BE49-F238E27FC236}">
                <a16:creationId xmlns:a16="http://schemas.microsoft.com/office/drawing/2014/main" id="{BDFFB855-4361-2029-F89E-3487C22F0757}"/>
              </a:ext>
            </a:extLst>
          </p:cNvPr>
          <p:cNvSpPr>
            <a:spLocks noGrp="1"/>
          </p:cNvSpPr>
          <p:nvPr>
            <p:ph type="sldNum" sz="quarter" idx="12"/>
          </p:nvPr>
        </p:nvSpPr>
        <p:spPr/>
        <p:txBody>
          <a:bodyPr/>
          <a:lstStyle/>
          <a:p>
            <a:pPr rtl="0"/>
            <a:fld id="{3A98EE3D-8CD1-4C3F-BD1C-C98C9596463C}" type="slidenum">
              <a:rPr lang="en-US" smtClean="0"/>
              <a:t>13</a:t>
            </a:fld>
            <a:endParaRPr lang="en-US" dirty="0"/>
          </a:p>
        </p:txBody>
      </p:sp>
    </p:spTree>
    <p:extLst>
      <p:ext uri="{BB962C8B-B14F-4D97-AF65-F5344CB8AC3E}">
        <p14:creationId xmlns:p14="http://schemas.microsoft.com/office/powerpoint/2010/main" val="20287998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B2EA78-AEB3-469B-9025-3B17201A457B}"/>
              </a:ext>
            </a:extLst>
          </p:cNvPr>
          <p:cNvSpPr>
            <a:spLocks noGrp="1"/>
          </p:cNvSpPr>
          <p:nvPr>
            <p:ph type="title"/>
          </p:nvPr>
        </p:nvSpPr>
        <p:spPr>
          <a:xfrm>
            <a:off x="1039177" y="1107832"/>
            <a:ext cx="10113645" cy="2171700"/>
          </a:xfrm>
        </p:spPr>
        <p:txBody>
          <a:bodyPr rtlCol="0" anchor="ctr">
            <a:normAutofit/>
          </a:bodyPr>
          <a:lstStyle/>
          <a:p>
            <a:pPr lvl="0" rtl="0"/>
            <a:r>
              <a:rPr lang="en-US" altLang="zh-CN" sz="4800" i="1" dirty="0"/>
              <a:t>32</a:t>
            </a:r>
            <a:r>
              <a:rPr lang="zh-CN" altLang="en-US" sz="4800" i="1" dirty="0"/>
              <a:t>位高性能</a:t>
            </a:r>
            <a:r>
              <a:rPr lang="en-US" altLang="zh-CN" sz="4800" i="1" dirty="0"/>
              <a:t>DSP</a:t>
            </a:r>
            <a:r>
              <a:rPr lang="zh-CN" altLang="en-US" sz="4800" i="1" dirty="0"/>
              <a:t>处理器</a:t>
            </a:r>
            <a:br>
              <a:rPr lang="en-US" altLang="zh-CN" sz="4800" i="1" dirty="0"/>
            </a:br>
            <a:r>
              <a:rPr lang="zh-CN" altLang="en-US" sz="4800" i="1" dirty="0"/>
              <a:t>专注于音频前端和后端音频处理</a:t>
            </a:r>
            <a:br>
              <a:rPr lang="en-US" altLang="zh-CN" sz="4800" i="1" dirty="0"/>
            </a:br>
            <a:r>
              <a:rPr lang="en-US" altLang="zh-CN" sz="4800" i="1" dirty="0"/>
              <a:t>——</a:t>
            </a:r>
            <a:r>
              <a:rPr lang="zh-CN" altLang="en-US" sz="4800" i="1" dirty="0"/>
              <a:t>其他可能性</a:t>
            </a:r>
            <a:r>
              <a:rPr lang="en-US" altLang="zh-CN" sz="4800" i="1" dirty="0"/>
              <a:t>,,,</a:t>
            </a:r>
            <a:r>
              <a:rPr lang="zh-CN" altLang="en-US" sz="4800" i="1" dirty="0"/>
              <a:t>与您携手开拓</a:t>
            </a:r>
            <a:endParaRPr lang="zh-cn" sz="4800" i="1" dirty="0"/>
          </a:p>
        </p:txBody>
      </p:sp>
      <p:sp>
        <p:nvSpPr>
          <p:cNvPr id="3" name="副标题 2">
            <a:extLst>
              <a:ext uri="{FF2B5EF4-FFF2-40B4-BE49-F238E27FC236}">
                <a16:creationId xmlns:a16="http://schemas.microsoft.com/office/drawing/2014/main" id="{255E1F2F-E259-4EA8-9FFD-3A10AF541859}"/>
              </a:ext>
            </a:extLst>
          </p:cNvPr>
          <p:cNvSpPr>
            <a:spLocks noGrp="1"/>
          </p:cNvSpPr>
          <p:nvPr>
            <p:ph type="body" sz="half" idx="2"/>
          </p:nvPr>
        </p:nvSpPr>
        <p:spPr/>
        <p:txBody>
          <a:bodyPr rtlCol="0">
            <a:normAutofit/>
          </a:bodyPr>
          <a:lstStyle/>
          <a:p>
            <a:pPr marL="342900" indent="-342900" rtl="0">
              <a:buFontTx/>
              <a:buChar char="-"/>
            </a:pPr>
            <a:r>
              <a:rPr lang="en-US" altLang="zh-CN" dirty="0">
                <a:solidFill>
                  <a:srgbClr val="FFFFFF"/>
                </a:solidFill>
              </a:rPr>
              <a:t>SNC8600D</a:t>
            </a:r>
          </a:p>
          <a:p>
            <a:pPr marL="342900" indent="-342900" rtl="0">
              <a:buFontTx/>
              <a:buChar char="-"/>
            </a:pPr>
            <a:r>
              <a:rPr lang="en-US" altLang="zh-CN" dirty="0">
                <a:solidFill>
                  <a:srgbClr val="FFFFFF"/>
                </a:solidFill>
              </a:rPr>
              <a:t>SNC1600</a:t>
            </a:r>
            <a:endParaRPr lang="zh-cn" dirty="0">
              <a:solidFill>
                <a:srgbClr val="FFFFFF"/>
              </a:solidFill>
            </a:endParaRPr>
          </a:p>
        </p:txBody>
      </p:sp>
      <p:sp>
        <p:nvSpPr>
          <p:cNvPr id="4" name="页脚占位符 3">
            <a:extLst>
              <a:ext uri="{FF2B5EF4-FFF2-40B4-BE49-F238E27FC236}">
                <a16:creationId xmlns:a16="http://schemas.microsoft.com/office/drawing/2014/main" id="{8A5D0C8D-FF6F-412B-6704-C42CC0A41C0F}"/>
              </a:ext>
            </a:extLst>
          </p:cNvPr>
          <p:cNvSpPr>
            <a:spLocks noGrp="1"/>
          </p:cNvSpPr>
          <p:nvPr>
            <p:ph type="ftr" sz="quarter" idx="11"/>
          </p:nvPr>
        </p:nvSpPr>
        <p:spPr/>
        <p:txBody>
          <a:bodyPr/>
          <a:lstStyle/>
          <a:p>
            <a:pPr algn="l" rtl="0"/>
            <a:r>
              <a:rPr lang="zh-CN" altLang="en-US"/>
              <a:t>深圳市九音科技有限公司</a:t>
            </a:r>
            <a:endParaRPr lang="en-US" dirty="0"/>
          </a:p>
        </p:txBody>
      </p:sp>
      <p:sp>
        <p:nvSpPr>
          <p:cNvPr id="5" name="灯片编号占位符 4">
            <a:extLst>
              <a:ext uri="{FF2B5EF4-FFF2-40B4-BE49-F238E27FC236}">
                <a16:creationId xmlns:a16="http://schemas.microsoft.com/office/drawing/2014/main" id="{1B1894BC-AE9C-E757-466F-7D6B7BDF550D}"/>
              </a:ext>
            </a:extLst>
          </p:cNvPr>
          <p:cNvSpPr>
            <a:spLocks noGrp="1"/>
          </p:cNvSpPr>
          <p:nvPr>
            <p:ph type="sldNum" sz="quarter" idx="12"/>
          </p:nvPr>
        </p:nvSpPr>
        <p:spPr/>
        <p:txBody>
          <a:bodyPr/>
          <a:lstStyle/>
          <a:p>
            <a:pPr rtl="0"/>
            <a:fld id="{3A98EE3D-8CD1-4C3F-BD1C-C98C9596463C}" type="slidenum">
              <a:rPr lang="en-US" smtClean="0"/>
              <a:t>14</a:t>
            </a:fld>
            <a:endParaRPr lang="en-US" dirty="0"/>
          </a:p>
        </p:txBody>
      </p:sp>
    </p:spTree>
    <p:extLst>
      <p:ext uri="{BB962C8B-B14F-4D97-AF65-F5344CB8AC3E}">
        <p14:creationId xmlns:p14="http://schemas.microsoft.com/office/powerpoint/2010/main" val="3415181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6BBA05-DBFE-D6CF-4FF7-378F086FF61F}"/>
              </a:ext>
            </a:extLst>
          </p:cNvPr>
          <p:cNvSpPr>
            <a:spLocks noGrp="1"/>
          </p:cNvSpPr>
          <p:nvPr>
            <p:ph type="title"/>
          </p:nvPr>
        </p:nvSpPr>
        <p:spPr>
          <a:xfrm>
            <a:off x="1039178" y="1697115"/>
            <a:ext cx="2962300" cy="743682"/>
          </a:xfrm>
        </p:spPr>
        <p:txBody>
          <a:bodyPr/>
          <a:lstStyle/>
          <a:p>
            <a:r>
              <a:rPr lang="zh-CN" altLang="en-US" sz="6600" dirty="0"/>
              <a:t>谢谢</a:t>
            </a:r>
          </a:p>
        </p:txBody>
      </p:sp>
      <p:sp>
        <p:nvSpPr>
          <p:cNvPr id="3" name="文本占位符 2">
            <a:extLst>
              <a:ext uri="{FF2B5EF4-FFF2-40B4-BE49-F238E27FC236}">
                <a16:creationId xmlns:a16="http://schemas.microsoft.com/office/drawing/2014/main" id="{EE3A1693-44C0-7C7A-3913-CB3E829DC95A}"/>
              </a:ext>
            </a:extLst>
          </p:cNvPr>
          <p:cNvSpPr>
            <a:spLocks noGrp="1"/>
          </p:cNvSpPr>
          <p:nvPr>
            <p:ph type="body" sz="half" idx="2"/>
          </p:nvPr>
        </p:nvSpPr>
        <p:spPr>
          <a:xfrm>
            <a:off x="1039178" y="4657970"/>
            <a:ext cx="10113264" cy="1697892"/>
          </a:xfrm>
        </p:spPr>
        <p:txBody>
          <a:bodyPr>
            <a:normAutofit fontScale="55000" lnSpcReduction="20000"/>
          </a:bodyPr>
          <a:lstStyle/>
          <a:p>
            <a:r>
              <a:rPr lang="zh-CN" altLang="en-US" sz="2900" dirty="0"/>
              <a:t>深圳市九音科技有限公司</a:t>
            </a:r>
            <a:endParaRPr lang="en-US" altLang="zh-CN" sz="2900" dirty="0"/>
          </a:p>
          <a:p>
            <a:r>
              <a:rPr lang="en-US" altLang="zh-CN" sz="2900" dirty="0"/>
              <a:t>Shenzhen </a:t>
            </a:r>
            <a:r>
              <a:rPr lang="en-US" altLang="zh-CN" sz="2900" dirty="0" err="1"/>
              <a:t>Soundec</a:t>
            </a:r>
            <a:r>
              <a:rPr lang="en-US" altLang="zh-CN" sz="2900" dirty="0"/>
              <a:t> Technology </a:t>
            </a:r>
            <a:r>
              <a:rPr lang="en-US" altLang="zh-CN" sz="2900" dirty="0" err="1"/>
              <a:t>Co.,Ltd</a:t>
            </a:r>
            <a:r>
              <a:rPr lang="en-US" altLang="zh-CN" sz="2900" dirty="0"/>
              <a:t>.</a:t>
            </a:r>
          </a:p>
          <a:p>
            <a:endParaRPr lang="en-US" altLang="zh-CN" dirty="0"/>
          </a:p>
          <a:p>
            <a:r>
              <a:rPr lang="zh-CN" altLang="en-US" dirty="0"/>
              <a:t>地址：深圳市南山区粤海街道高新科技园科技南十二路</a:t>
            </a:r>
            <a:r>
              <a:rPr lang="en-US" altLang="zh-CN" dirty="0"/>
              <a:t>18</a:t>
            </a:r>
            <a:r>
              <a:rPr lang="zh-CN" altLang="en-US" dirty="0"/>
              <a:t>号长虹科技大厦</a:t>
            </a:r>
            <a:r>
              <a:rPr lang="en-US" altLang="zh-CN" dirty="0"/>
              <a:t>505</a:t>
            </a:r>
            <a:r>
              <a:rPr lang="zh-CN" altLang="en-US" dirty="0"/>
              <a:t>室</a:t>
            </a:r>
          </a:p>
          <a:p>
            <a:r>
              <a:rPr lang="zh-CN" altLang="en-US" dirty="0"/>
              <a:t>官网：</a:t>
            </a:r>
            <a:r>
              <a:rPr lang="en-US" altLang="zh-CN" dirty="0">
                <a:hlinkClick r:id="rId2">
                  <a:extLst>
                    <a:ext uri="{A12FA001-AC4F-418D-AE19-62706E023703}">
                      <ahyp:hlinkClr xmlns:ahyp="http://schemas.microsoft.com/office/drawing/2018/hyperlinkcolor" val="tx"/>
                    </a:ext>
                  </a:extLst>
                </a:hlinkClick>
              </a:rPr>
              <a:t>https://www.soundec.cn/</a:t>
            </a:r>
            <a:endParaRPr lang="en-US" altLang="zh-CN" dirty="0"/>
          </a:p>
          <a:p>
            <a:r>
              <a:rPr lang="zh-CN" altLang="en-US" dirty="0"/>
              <a:t>电话：</a:t>
            </a:r>
            <a:r>
              <a:rPr lang="en-US" altLang="zh-CN" dirty="0"/>
              <a:t>0755-86662489</a:t>
            </a:r>
          </a:p>
          <a:p>
            <a:r>
              <a:rPr lang="zh-CN" altLang="en-US" dirty="0"/>
              <a:t>邮箱：</a:t>
            </a:r>
            <a:r>
              <a:rPr lang="en-US" altLang="zh-CN" dirty="0"/>
              <a:t>info@soundec.com</a:t>
            </a:r>
          </a:p>
        </p:txBody>
      </p:sp>
      <p:sp>
        <p:nvSpPr>
          <p:cNvPr id="5" name="页脚占位符 4">
            <a:extLst>
              <a:ext uri="{FF2B5EF4-FFF2-40B4-BE49-F238E27FC236}">
                <a16:creationId xmlns:a16="http://schemas.microsoft.com/office/drawing/2014/main" id="{8314D083-F3B3-C0FF-DB69-88031981AF84}"/>
              </a:ext>
            </a:extLst>
          </p:cNvPr>
          <p:cNvSpPr>
            <a:spLocks noGrp="1"/>
          </p:cNvSpPr>
          <p:nvPr>
            <p:ph type="ftr" sz="quarter" idx="11"/>
          </p:nvPr>
        </p:nvSpPr>
        <p:spPr/>
        <p:txBody>
          <a:bodyPr/>
          <a:lstStyle/>
          <a:p>
            <a:pPr algn="l" rtl="0"/>
            <a:r>
              <a:rPr lang="zh-CN" altLang="en-US"/>
              <a:t>深圳市九音科技有限公司</a:t>
            </a:r>
            <a:endParaRPr lang="en-US" dirty="0"/>
          </a:p>
        </p:txBody>
      </p:sp>
      <p:sp>
        <p:nvSpPr>
          <p:cNvPr id="6" name="灯片编号占位符 5">
            <a:extLst>
              <a:ext uri="{FF2B5EF4-FFF2-40B4-BE49-F238E27FC236}">
                <a16:creationId xmlns:a16="http://schemas.microsoft.com/office/drawing/2014/main" id="{F66CF1FD-E980-B712-7FF8-6D175C0A70A0}"/>
              </a:ext>
            </a:extLst>
          </p:cNvPr>
          <p:cNvSpPr>
            <a:spLocks noGrp="1"/>
          </p:cNvSpPr>
          <p:nvPr>
            <p:ph type="sldNum" sz="quarter" idx="12"/>
          </p:nvPr>
        </p:nvSpPr>
        <p:spPr/>
        <p:txBody>
          <a:bodyPr/>
          <a:lstStyle/>
          <a:p>
            <a:pPr rtl="0"/>
            <a:fld id="{3A98EE3D-8CD1-4C3F-BD1C-C98C9596463C}" type="slidenum">
              <a:rPr lang="en-US" smtClean="0"/>
              <a:t>15</a:t>
            </a:fld>
            <a:endParaRPr lang="en-US" dirty="0"/>
          </a:p>
        </p:txBody>
      </p:sp>
    </p:spTree>
    <p:extLst>
      <p:ext uri="{BB962C8B-B14F-4D97-AF65-F5344CB8AC3E}">
        <p14:creationId xmlns:p14="http://schemas.microsoft.com/office/powerpoint/2010/main" val="4136402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B2EA78-AEB3-469B-9025-3B17201A457B}"/>
              </a:ext>
            </a:extLst>
          </p:cNvPr>
          <p:cNvSpPr>
            <a:spLocks noGrp="1"/>
          </p:cNvSpPr>
          <p:nvPr>
            <p:ph type="title"/>
          </p:nvPr>
        </p:nvSpPr>
        <p:spPr/>
        <p:txBody>
          <a:bodyPr rtlCol="0" anchor="ctr">
            <a:normAutofit fontScale="90000"/>
          </a:bodyPr>
          <a:lstStyle/>
          <a:p>
            <a:pPr lvl="0" rtl="0"/>
            <a:r>
              <a:rPr lang="en-US" altLang="zh-CN" sz="4800" i="1" dirty="0"/>
              <a:t>32</a:t>
            </a:r>
            <a:r>
              <a:rPr lang="zh-CN" altLang="en-US" sz="4800" i="1" dirty="0"/>
              <a:t>位高性能</a:t>
            </a:r>
            <a:r>
              <a:rPr lang="en-US" altLang="zh-CN" sz="4800" i="1" dirty="0"/>
              <a:t>DSP</a:t>
            </a:r>
            <a:r>
              <a:rPr lang="zh-CN" altLang="en-US" sz="4800" i="1" dirty="0"/>
              <a:t>处理器</a:t>
            </a:r>
            <a:br>
              <a:rPr lang="en-US" altLang="zh-CN" sz="4800" i="1" dirty="0"/>
            </a:br>
            <a:r>
              <a:rPr lang="zh-CN" altLang="en-US" sz="4800" i="1" dirty="0"/>
              <a:t>专注于音频前端和后端音频计算</a:t>
            </a:r>
            <a:endParaRPr lang="zh-cn" sz="4800" i="1" dirty="0"/>
          </a:p>
        </p:txBody>
      </p:sp>
      <p:sp>
        <p:nvSpPr>
          <p:cNvPr id="3" name="副标题 2">
            <a:extLst>
              <a:ext uri="{FF2B5EF4-FFF2-40B4-BE49-F238E27FC236}">
                <a16:creationId xmlns:a16="http://schemas.microsoft.com/office/drawing/2014/main" id="{255E1F2F-E259-4EA8-9FFD-3A10AF541859}"/>
              </a:ext>
            </a:extLst>
          </p:cNvPr>
          <p:cNvSpPr>
            <a:spLocks noGrp="1"/>
          </p:cNvSpPr>
          <p:nvPr>
            <p:ph type="body" sz="half" idx="2"/>
          </p:nvPr>
        </p:nvSpPr>
        <p:spPr/>
        <p:txBody>
          <a:bodyPr rtlCol="0">
            <a:normAutofit/>
          </a:bodyPr>
          <a:lstStyle/>
          <a:p>
            <a:pPr marL="342900" indent="-342900" rtl="0">
              <a:buFontTx/>
              <a:buChar char="-"/>
            </a:pPr>
            <a:r>
              <a:rPr lang="en-US" altLang="zh-CN" dirty="0">
                <a:solidFill>
                  <a:srgbClr val="FFFFFF"/>
                </a:solidFill>
              </a:rPr>
              <a:t>SNC8600</a:t>
            </a:r>
            <a:r>
              <a:rPr lang="zh-CN" altLang="en-US" dirty="0">
                <a:solidFill>
                  <a:srgbClr val="FFFFFF"/>
                </a:solidFill>
              </a:rPr>
              <a:t>、</a:t>
            </a:r>
            <a:r>
              <a:rPr lang="en-US" altLang="zh-CN" dirty="0">
                <a:solidFill>
                  <a:srgbClr val="FFFFFF"/>
                </a:solidFill>
              </a:rPr>
              <a:t>SNC8600A</a:t>
            </a:r>
          </a:p>
          <a:p>
            <a:pPr marL="342900" indent="-342900" rtl="0">
              <a:buFontTx/>
              <a:buChar char="-"/>
            </a:pPr>
            <a:r>
              <a:rPr lang="en-US" altLang="zh-CN" dirty="0">
                <a:solidFill>
                  <a:srgbClr val="FFFFFF"/>
                </a:solidFill>
              </a:rPr>
              <a:t>SNC1600</a:t>
            </a:r>
            <a:endParaRPr lang="zh-cn" dirty="0">
              <a:solidFill>
                <a:srgbClr val="FFFFFF"/>
              </a:solidFill>
            </a:endParaRPr>
          </a:p>
        </p:txBody>
      </p:sp>
      <p:sp>
        <p:nvSpPr>
          <p:cNvPr id="4" name="页脚占位符 3">
            <a:extLst>
              <a:ext uri="{FF2B5EF4-FFF2-40B4-BE49-F238E27FC236}">
                <a16:creationId xmlns:a16="http://schemas.microsoft.com/office/drawing/2014/main" id="{1AE7A9C1-93AF-7D54-333F-0D11ADEF1D22}"/>
              </a:ext>
            </a:extLst>
          </p:cNvPr>
          <p:cNvSpPr>
            <a:spLocks noGrp="1"/>
          </p:cNvSpPr>
          <p:nvPr>
            <p:ph type="ftr" sz="quarter" idx="11"/>
          </p:nvPr>
        </p:nvSpPr>
        <p:spPr/>
        <p:txBody>
          <a:bodyPr/>
          <a:lstStyle/>
          <a:p>
            <a:pPr algn="l" rtl="0"/>
            <a:r>
              <a:rPr lang="zh-CN" altLang="en-US"/>
              <a:t>深圳市九音科技有限公司</a:t>
            </a:r>
            <a:endParaRPr lang="en-US" dirty="0"/>
          </a:p>
        </p:txBody>
      </p:sp>
      <p:sp>
        <p:nvSpPr>
          <p:cNvPr id="5" name="灯片编号占位符 4">
            <a:extLst>
              <a:ext uri="{FF2B5EF4-FFF2-40B4-BE49-F238E27FC236}">
                <a16:creationId xmlns:a16="http://schemas.microsoft.com/office/drawing/2014/main" id="{07775E49-7CD2-F43D-B715-697558794298}"/>
              </a:ext>
            </a:extLst>
          </p:cNvPr>
          <p:cNvSpPr>
            <a:spLocks noGrp="1"/>
          </p:cNvSpPr>
          <p:nvPr>
            <p:ph type="sldNum" sz="quarter" idx="12"/>
          </p:nvPr>
        </p:nvSpPr>
        <p:spPr/>
        <p:txBody>
          <a:bodyPr/>
          <a:lstStyle/>
          <a:p>
            <a:pPr rtl="0"/>
            <a:fld id="{3A98EE3D-8CD1-4C3F-BD1C-C98C9596463C}" type="slidenum">
              <a:rPr lang="en-US" smtClean="0"/>
              <a:t>2</a:t>
            </a:fld>
            <a:endParaRPr lang="en-US" dirty="0"/>
          </a:p>
        </p:txBody>
      </p:sp>
    </p:spTree>
    <p:extLst>
      <p:ext uri="{BB962C8B-B14F-4D97-AF65-F5344CB8AC3E}">
        <p14:creationId xmlns:p14="http://schemas.microsoft.com/office/powerpoint/2010/main" val="3824212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4C366A-4193-6E69-B584-00CE7308851E}"/>
              </a:ext>
            </a:extLst>
          </p:cNvPr>
          <p:cNvSpPr>
            <a:spLocks noGrp="1"/>
          </p:cNvSpPr>
          <p:nvPr>
            <p:ph type="title"/>
          </p:nvPr>
        </p:nvSpPr>
        <p:spPr/>
        <p:txBody>
          <a:bodyPr/>
          <a:lstStyle/>
          <a:p>
            <a:r>
              <a:rPr lang="en-US" altLang="zh-CN" dirty="0"/>
              <a:t>SNC8600 </a:t>
            </a:r>
            <a:r>
              <a:rPr lang="zh-CN" altLang="en-US" dirty="0"/>
              <a:t>芯片简介</a:t>
            </a:r>
          </a:p>
        </p:txBody>
      </p:sp>
      <p:cxnSp>
        <p:nvCxnSpPr>
          <p:cNvPr id="5" name="原创设计师QQ598969553      _2">
            <a:extLst>
              <a:ext uri="{FF2B5EF4-FFF2-40B4-BE49-F238E27FC236}">
                <a16:creationId xmlns:a16="http://schemas.microsoft.com/office/drawing/2014/main" id="{F42527A9-91A7-0AD4-EF6A-78F8ACE5F9BF}"/>
              </a:ext>
            </a:extLst>
          </p:cNvPr>
          <p:cNvCxnSpPr>
            <a:cxnSpLocks/>
          </p:cNvCxnSpPr>
          <p:nvPr/>
        </p:nvCxnSpPr>
        <p:spPr>
          <a:xfrm>
            <a:off x="6356147" y="1444573"/>
            <a:ext cx="5862" cy="4710042"/>
          </a:xfrm>
          <a:prstGeom prst="line">
            <a:avLst/>
          </a:prstGeom>
          <a:ln w="1270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
        <p:nvSpPr>
          <p:cNvPr id="6" name="原创设计师QQ598969553      _5">
            <a:extLst>
              <a:ext uri="{FF2B5EF4-FFF2-40B4-BE49-F238E27FC236}">
                <a16:creationId xmlns:a16="http://schemas.microsoft.com/office/drawing/2014/main" id="{5A11E001-C6AD-7B2A-F85D-F35E81D111AB}"/>
              </a:ext>
            </a:extLst>
          </p:cNvPr>
          <p:cNvSpPr/>
          <p:nvPr/>
        </p:nvSpPr>
        <p:spPr>
          <a:xfrm>
            <a:off x="6601992" y="1444573"/>
            <a:ext cx="3232480" cy="400110"/>
          </a:xfrm>
          <a:prstGeom prst="rect">
            <a:avLst/>
          </a:prstGeom>
        </p:spPr>
        <p:txBody>
          <a:bodyPr wrap="square">
            <a:spAutoFit/>
          </a:bodyPr>
          <a:lstStyle/>
          <a:p>
            <a:pPr eaLnBrk="1" hangingPunct="1"/>
            <a:r>
              <a:rPr lang="zh-CN" altLang="en-US" sz="2000" dirty="0">
                <a:solidFill>
                  <a:srgbClr val="0D0D0D"/>
                </a:solidFill>
                <a:latin typeface="新宋体" panose="02010609030101010101" pitchFamily="49" charset="-122"/>
                <a:ea typeface="新宋体" panose="02010609030101010101" pitchFamily="49" charset="-122"/>
                <a:cs typeface="Open Sans" panose="020B0606030504020204" pitchFamily="34" charset="0"/>
              </a:rPr>
              <a:t>多路模拟</a:t>
            </a:r>
            <a:r>
              <a:rPr lang="en-US" altLang="zh-CN" sz="2000" dirty="0">
                <a:solidFill>
                  <a:srgbClr val="0D0D0D"/>
                </a:solidFill>
                <a:latin typeface="新宋体" panose="02010609030101010101" pitchFamily="49" charset="-122"/>
                <a:ea typeface="新宋体" panose="02010609030101010101" pitchFamily="49" charset="-122"/>
                <a:cs typeface="Open Sans" panose="020B0606030504020204" pitchFamily="34" charset="0"/>
              </a:rPr>
              <a:t>/</a:t>
            </a:r>
            <a:r>
              <a:rPr lang="zh-CN" altLang="en-US" sz="2000" dirty="0">
                <a:solidFill>
                  <a:srgbClr val="0D0D0D"/>
                </a:solidFill>
                <a:latin typeface="新宋体" panose="02010609030101010101" pitchFamily="49" charset="-122"/>
                <a:ea typeface="新宋体" panose="02010609030101010101" pitchFamily="49" charset="-122"/>
                <a:cs typeface="Open Sans" panose="020B0606030504020204" pitchFamily="34" charset="0"/>
              </a:rPr>
              <a:t>数字音频接口</a:t>
            </a:r>
            <a:endParaRPr lang="en-US" altLang="zh-CN" sz="2000" dirty="0">
              <a:solidFill>
                <a:srgbClr val="0D0D0D"/>
              </a:solidFill>
              <a:latin typeface="新宋体" panose="02010609030101010101" pitchFamily="49" charset="-122"/>
              <a:ea typeface="新宋体" panose="02010609030101010101" pitchFamily="49" charset="-122"/>
              <a:cs typeface="Open Sans" panose="020B0606030504020204" pitchFamily="34" charset="0"/>
            </a:endParaRPr>
          </a:p>
        </p:txBody>
      </p:sp>
      <p:sp>
        <p:nvSpPr>
          <p:cNvPr id="7" name="原创设计师QQ598969553      _6">
            <a:extLst>
              <a:ext uri="{FF2B5EF4-FFF2-40B4-BE49-F238E27FC236}">
                <a16:creationId xmlns:a16="http://schemas.microsoft.com/office/drawing/2014/main" id="{9B3AF1DF-5278-B212-19DA-C96E9EA3F535}"/>
              </a:ext>
            </a:extLst>
          </p:cNvPr>
          <p:cNvSpPr>
            <a:spLocks noChangeArrowheads="1"/>
          </p:cNvSpPr>
          <p:nvPr/>
        </p:nvSpPr>
        <p:spPr bwMode="auto">
          <a:xfrm>
            <a:off x="6736037" y="1978630"/>
            <a:ext cx="4513687"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71450" indent="-171450">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eaLnBrk="0" fontAlgn="base" hangingPunct="0">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eaLnBrk="0" fontAlgn="base" hangingPunct="0">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eaLnBrk="0" fontAlgn="base" hangingPunct="0">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eaLnBrk="0" fontAlgn="base" hangingPunct="0">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eaLnBrk="1" hangingPunct="1">
              <a:buFont typeface="Arial" panose="020B0604020202020204" pitchFamily="34" charset="0"/>
              <a:buChar char="•"/>
            </a:pPr>
            <a:r>
              <a:rPr lang="zh-CN" altLang="en-US" sz="1200" dirty="0">
                <a:solidFill>
                  <a:srgbClr val="0D0D0D"/>
                </a:solidFill>
                <a:latin typeface="新宋体" panose="02010609030101010101" pitchFamily="49" charset="-122"/>
                <a:ea typeface="新宋体" panose="02010609030101010101" pitchFamily="49" charset="-122"/>
              </a:rPr>
              <a:t>支持</a:t>
            </a:r>
            <a:r>
              <a:rPr lang="en-US" altLang="zh-CN" sz="1200" dirty="0">
                <a:solidFill>
                  <a:srgbClr val="0D0D0D"/>
                </a:solidFill>
                <a:latin typeface="新宋体" panose="02010609030101010101" pitchFamily="49" charset="-122"/>
                <a:ea typeface="新宋体" panose="02010609030101010101" pitchFamily="49" charset="-122"/>
              </a:rPr>
              <a:t>24Bit </a:t>
            </a:r>
            <a:r>
              <a:rPr lang="zh-CN" altLang="en-US" sz="1200" dirty="0">
                <a:solidFill>
                  <a:srgbClr val="0D0D0D"/>
                </a:solidFill>
                <a:latin typeface="新宋体" panose="02010609030101010101" pitchFamily="49" charset="-122"/>
                <a:ea typeface="新宋体" panose="02010609030101010101" pitchFamily="49" charset="-122"/>
              </a:rPr>
              <a:t>高性能模拟差分输入</a:t>
            </a:r>
            <a:r>
              <a:rPr lang="en-US" altLang="zh-CN" sz="1200" dirty="0">
                <a:solidFill>
                  <a:srgbClr val="0D0D0D"/>
                </a:solidFill>
                <a:latin typeface="新宋体" panose="02010609030101010101" pitchFamily="49" charset="-122"/>
                <a:ea typeface="新宋体" panose="02010609030101010101" pitchFamily="49" charset="-122"/>
              </a:rPr>
              <a:t>*1</a:t>
            </a:r>
          </a:p>
          <a:p>
            <a:pPr eaLnBrk="1" hangingPunct="1">
              <a:buFont typeface="Arial" panose="020B0604020202020204" pitchFamily="34" charset="0"/>
              <a:buChar char="•"/>
            </a:pPr>
            <a:r>
              <a:rPr lang="zh-CN" altLang="en-US" sz="1200" dirty="0">
                <a:solidFill>
                  <a:srgbClr val="0D0D0D"/>
                </a:solidFill>
                <a:latin typeface="新宋体" panose="02010609030101010101" pitchFamily="49" charset="-122"/>
                <a:ea typeface="新宋体" panose="02010609030101010101" pitchFamily="49" charset="-122"/>
              </a:rPr>
              <a:t>支持</a:t>
            </a:r>
            <a:r>
              <a:rPr lang="en-US" altLang="zh-CN" sz="1200" dirty="0">
                <a:solidFill>
                  <a:srgbClr val="0D0D0D"/>
                </a:solidFill>
                <a:latin typeface="新宋体" panose="02010609030101010101" pitchFamily="49" charset="-122"/>
                <a:ea typeface="新宋体" panose="02010609030101010101" pitchFamily="49" charset="-122"/>
              </a:rPr>
              <a:t>24Bit </a:t>
            </a:r>
            <a:r>
              <a:rPr lang="zh-CN" altLang="en-US" sz="1200" dirty="0">
                <a:solidFill>
                  <a:srgbClr val="0D0D0D"/>
                </a:solidFill>
                <a:latin typeface="新宋体" panose="02010609030101010101" pitchFamily="49" charset="-122"/>
                <a:ea typeface="新宋体" panose="02010609030101010101" pitchFamily="49" charset="-122"/>
              </a:rPr>
              <a:t>高性能模拟差分输出</a:t>
            </a:r>
            <a:r>
              <a:rPr lang="en-US" altLang="zh-CN" sz="1200" dirty="0">
                <a:solidFill>
                  <a:srgbClr val="0D0D0D"/>
                </a:solidFill>
                <a:latin typeface="新宋体" panose="02010609030101010101" pitchFamily="49" charset="-122"/>
                <a:ea typeface="新宋体" panose="02010609030101010101" pitchFamily="49" charset="-122"/>
              </a:rPr>
              <a:t>*1</a:t>
            </a:r>
          </a:p>
          <a:p>
            <a:pPr eaLnBrk="1" hangingPunct="1">
              <a:buFont typeface="Arial" panose="020B0604020202020204" pitchFamily="34" charset="0"/>
              <a:buChar char="•"/>
            </a:pPr>
            <a:r>
              <a:rPr lang="zh-CN" altLang="en-US" sz="1200" dirty="0">
                <a:solidFill>
                  <a:srgbClr val="0D0D0D"/>
                </a:solidFill>
                <a:latin typeface="新宋体" panose="02010609030101010101" pitchFamily="49" charset="-122"/>
                <a:ea typeface="新宋体" panose="02010609030101010101" pitchFamily="49" charset="-122"/>
              </a:rPr>
              <a:t>支持</a:t>
            </a:r>
            <a:r>
              <a:rPr lang="en-US" altLang="zh-CN" sz="1200" dirty="0">
                <a:solidFill>
                  <a:srgbClr val="0D0D0D"/>
                </a:solidFill>
                <a:latin typeface="新宋体" panose="02010609030101010101" pitchFamily="49" charset="-122"/>
                <a:ea typeface="新宋体" panose="02010609030101010101" pitchFamily="49" charset="-122"/>
              </a:rPr>
              <a:t>3</a:t>
            </a:r>
            <a:r>
              <a:rPr lang="zh-CN" altLang="en-US" sz="1200" dirty="0">
                <a:solidFill>
                  <a:srgbClr val="0D0D0D"/>
                </a:solidFill>
                <a:latin typeface="新宋体" panose="02010609030101010101" pitchFamily="49" charset="-122"/>
                <a:ea typeface="新宋体" panose="02010609030101010101" pitchFamily="49" charset="-122"/>
              </a:rPr>
              <a:t>路全双工</a:t>
            </a:r>
            <a:r>
              <a:rPr lang="en-US" altLang="zh-CN" sz="1200" dirty="0">
                <a:solidFill>
                  <a:srgbClr val="0D0D0D"/>
                </a:solidFill>
                <a:latin typeface="新宋体" panose="02010609030101010101" pitchFamily="49" charset="-122"/>
                <a:ea typeface="新宋体" panose="02010609030101010101" pitchFamily="49" charset="-122"/>
              </a:rPr>
              <a:t>I2S </a:t>
            </a:r>
            <a:r>
              <a:rPr lang="zh-CN" altLang="en-US" sz="1200" dirty="0">
                <a:solidFill>
                  <a:srgbClr val="0D0D0D"/>
                </a:solidFill>
                <a:latin typeface="新宋体" panose="02010609030101010101" pitchFamily="49" charset="-122"/>
                <a:ea typeface="新宋体" panose="02010609030101010101" pitchFamily="49" charset="-122"/>
              </a:rPr>
              <a:t>数字音频接口</a:t>
            </a:r>
            <a:endParaRPr lang="en-US" altLang="zh-CN" sz="1200" dirty="0">
              <a:solidFill>
                <a:srgbClr val="0D0D0D"/>
              </a:solidFill>
              <a:latin typeface="新宋体" panose="02010609030101010101" pitchFamily="49" charset="-122"/>
              <a:ea typeface="新宋体" panose="02010609030101010101" pitchFamily="49" charset="-122"/>
            </a:endParaRPr>
          </a:p>
          <a:p>
            <a:pPr eaLnBrk="1" hangingPunct="1">
              <a:buFont typeface="Arial" panose="020B0604020202020204" pitchFamily="34" charset="0"/>
              <a:buChar char="•"/>
            </a:pPr>
            <a:r>
              <a:rPr lang="zh-CN" altLang="en-US" sz="1200" dirty="0">
                <a:solidFill>
                  <a:srgbClr val="0D0D0D"/>
                </a:solidFill>
                <a:latin typeface="新宋体" panose="02010609030101010101" pitchFamily="49" charset="-122"/>
                <a:ea typeface="新宋体" panose="02010609030101010101" pitchFamily="49" charset="-122"/>
              </a:rPr>
              <a:t>支持</a:t>
            </a:r>
            <a:r>
              <a:rPr lang="en-US" altLang="zh-CN" sz="1200" dirty="0">
                <a:solidFill>
                  <a:srgbClr val="0D0D0D"/>
                </a:solidFill>
                <a:latin typeface="新宋体" panose="02010609030101010101" pitchFamily="49" charset="-122"/>
                <a:ea typeface="新宋体" panose="02010609030101010101" pitchFamily="49" charset="-122"/>
              </a:rPr>
              <a:t>USB2.0 HS</a:t>
            </a:r>
            <a:r>
              <a:rPr lang="zh-CN" altLang="en-US" sz="1200" dirty="0">
                <a:solidFill>
                  <a:srgbClr val="0D0D0D"/>
                </a:solidFill>
                <a:latin typeface="新宋体" panose="02010609030101010101" pitchFamily="49" charset="-122"/>
                <a:ea typeface="新宋体" panose="02010609030101010101" pitchFamily="49" charset="-122"/>
              </a:rPr>
              <a:t>设备，支持</a:t>
            </a:r>
            <a:r>
              <a:rPr lang="en-US" altLang="zh-CN" sz="1200" dirty="0">
                <a:solidFill>
                  <a:srgbClr val="0D0D0D"/>
                </a:solidFill>
                <a:latin typeface="新宋体" panose="02010609030101010101" pitchFamily="49" charset="-122"/>
                <a:ea typeface="新宋体" panose="02010609030101010101" pitchFamily="49" charset="-122"/>
              </a:rPr>
              <a:t>UAC1.0,UAC2.0</a:t>
            </a:r>
            <a:r>
              <a:rPr lang="zh-CN" altLang="en-US" sz="1200" dirty="0">
                <a:solidFill>
                  <a:srgbClr val="0D0D0D"/>
                </a:solidFill>
                <a:latin typeface="新宋体" panose="02010609030101010101" pitchFamily="49" charset="-122"/>
                <a:ea typeface="新宋体" panose="02010609030101010101" pitchFamily="49" charset="-122"/>
              </a:rPr>
              <a:t>协议</a:t>
            </a:r>
            <a:endParaRPr lang="en-US" altLang="zh-CN" sz="1200" dirty="0">
              <a:solidFill>
                <a:srgbClr val="0D0D0D"/>
              </a:solidFill>
              <a:latin typeface="新宋体" panose="02010609030101010101" pitchFamily="49" charset="-122"/>
              <a:ea typeface="新宋体" panose="02010609030101010101" pitchFamily="49" charset="-122"/>
            </a:endParaRPr>
          </a:p>
          <a:p>
            <a:pPr eaLnBrk="1" hangingPunct="1">
              <a:buFont typeface="Arial" panose="020B0604020202020204" pitchFamily="34" charset="0"/>
              <a:buChar char="•"/>
            </a:pPr>
            <a:r>
              <a:rPr lang="zh-CN" altLang="en-US" sz="1200" dirty="0">
                <a:solidFill>
                  <a:srgbClr val="0D0D0D"/>
                </a:solidFill>
                <a:latin typeface="新宋体" panose="02010609030101010101" pitchFamily="49" charset="-122"/>
                <a:ea typeface="新宋体" panose="02010609030101010101" pitchFamily="49" charset="-122"/>
              </a:rPr>
              <a:t>支持</a:t>
            </a:r>
            <a:r>
              <a:rPr lang="en-US" altLang="zh-CN" sz="1200" dirty="0">
                <a:solidFill>
                  <a:srgbClr val="0D0D0D"/>
                </a:solidFill>
                <a:latin typeface="新宋体" panose="02010609030101010101" pitchFamily="49" charset="-122"/>
                <a:ea typeface="新宋体" panose="02010609030101010101" pitchFamily="49" charset="-122"/>
              </a:rPr>
              <a:t>24Bit </a:t>
            </a:r>
            <a:r>
              <a:rPr lang="zh-CN" altLang="en-US" sz="1200" dirty="0">
                <a:solidFill>
                  <a:srgbClr val="0D0D0D"/>
                </a:solidFill>
                <a:latin typeface="新宋体" panose="02010609030101010101" pitchFamily="49" charset="-122"/>
                <a:ea typeface="新宋体" panose="02010609030101010101" pitchFamily="49" charset="-122"/>
              </a:rPr>
              <a:t>高性能数字麦克风接口</a:t>
            </a:r>
            <a:r>
              <a:rPr lang="en-US" altLang="zh-CN" sz="1200" dirty="0">
                <a:solidFill>
                  <a:srgbClr val="0D0D0D"/>
                </a:solidFill>
                <a:latin typeface="新宋体" panose="02010609030101010101" pitchFamily="49" charset="-122"/>
                <a:ea typeface="新宋体" panose="02010609030101010101" pitchFamily="49" charset="-122"/>
              </a:rPr>
              <a:t>*6</a:t>
            </a:r>
            <a:endParaRPr lang="id-ID" altLang="zh-CN" sz="1200" dirty="0">
              <a:solidFill>
                <a:srgbClr val="0D0D0D"/>
              </a:solidFill>
              <a:latin typeface="新宋体" panose="02010609030101010101" pitchFamily="49" charset="-122"/>
              <a:ea typeface="新宋体" panose="02010609030101010101" pitchFamily="49" charset="-122"/>
            </a:endParaRPr>
          </a:p>
        </p:txBody>
      </p:sp>
      <p:pic>
        <p:nvPicPr>
          <p:cNvPr id="8" name="图片 7">
            <a:extLst>
              <a:ext uri="{FF2B5EF4-FFF2-40B4-BE49-F238E27FC236}">
                <a16:creationId xmlns:a16="http://schemas.microsoft.com/office/drawing/2014/main" id="{1D2746AD-E7C8-2B9C-662E-5D5F1FA2121D}"/>
              </a:ext>
            </a:extLst>
          </p:cNvPr>
          <p:cNvPicPr>
            <a:picLocks noChangeAspect="1"/>
          </p:cNvPicPr>
          <p:nvPr/>
        </p:nvPicPr>
        <p:blipFill>
          <a:blip r:embed="rId2">
            <a:grayscl/>
            <a:extLst>
              <a:ext uri="{28A0092B-C50C-407E-A947-70E740481C1C}">
                <a14:useLocalDpi xmlns:a14="http://schemas.microsoft.com/office/drawing/2010/main" val="0"/>
              </a:ext>
            </a:extLst>
          </a:blip>
          <a:srcRect/>
          <a:stretch>
            <a:fillRect/>
          </a:stretch>
        </p:blipFill>
        <p:spPr bwMode="auto">
          <a:xfrm>
            <a:off x="1687553" y="2952006"/>
            <a:ext cx="3796793" cy="3019195"/>
          </a:xfrm>
          <a:prstGeom prst="rect">
            <a:avLst/>
          </a:prstGeom>
          <a:noFill/>
        </p:spPr>
      </p:pic>
      <p:pic>
        <p:nvPicPr>
          <p:cNvPr id="9" name="图片 8">
            <a:extLst>
              <a:ext uri="{FF2B5EF4-FFF2-40B4-BE49-F238E27FC236}">
                <a16:creationId xmlns:a16="http://schemas.microsoft.com/office/drawing/2014/main" id="{C650B83F-3D3D-624E-45C8-06914632C8BC}"/>
              </a:ext>
            </a:extLst>
          </p:cNvPr>
          <p:cNvPicPr>
            <a:picLocks noChangeAspect="1"/>
          </p:cNvPicPr>
          <p:nvPr/>
        </p:nvPicPr>
        <p:blipFill>
          <a:blip r:embed="rId3"/>
          <a:stretch>
            <a:fillRect/>
          </a:stretch>
        </p:blipFill>
        <p:spPr>
          <a:xfrm>
            <a:off x="6736037" y="3950834"/>
            <a:ext cx="4392259" cy="1928791"/>
          </a:xfrm>
          <a:prstGeom prst="rect">
            <a:avLst/>
          </a:prstGeom>
        </p:spPr>
      </p:pic>
      <p:sp>
        <p:nvSpPr>
          <p:cNvPr id="10" name="原创设计师QQ598969553      _5">
            <a:extLst>
              <a:ext uri="{FF2B5EF4-FFF2-40B4-BE49-F238E27FC236}">
                <a16:creationId xmlns:a16="http://schemas.microsoft.com/office/drawing/2014/main" id="{8725D999-93BE-F61B-D96D-D5A647EF50E7}"/>
              </a:ext>
            </a:extLst>
          </p:cNvPr>
          <p:cNvSpPr/>
          <p:nvPr/>
        </p:nvSpPr>
        <p:spPr>
          <a:xfrm>
            <a:off x="6601992" y="3523791"/>
            <a:ext cx="2731518" cy="400110"/>
          </a:xfrm>
          <a:prstGeom prst="rect">
            <a:avLst/>
          </a:prstGeom>
        </p:spPr>
        <p:txBody>
          <a:bodyPr wrap="square">
            <a:spAutoFit/>
          </a:bodyPr>
          <a:lstStyle/>
          <a:p>
            <a:pPr eaLnBrk="1" hangingPunct="1"/>
            <a:r>
              <a:rPr lang="en-US" altLang="zh-CN" sz="2000" dirty="0">
                <a:solidFill>
                  <a:srgbClr val="0D0D0D"/>
                </a:solidFill>
                <a:cs typeface="Open Sans" panose="020B0606030504020204" pitchFamily="34" charset="0"/>
              </a:rPr>
              <a:t>Codec </a:t>
            </a:r>
            <a:r>
              <a:rPr lang="zh-CN" altLang="en-US" sz="2000" dirty="0">
                <a:solidFill>
                  <a:srgbClr val="0D0D0D"/>
                </a:solidFill>
                <a:cs typeface="Open Sans" panose="020B0606030504020204" pitchFamily="34" charset="0"/>
              </a:rPr>
              <a:t>模拟性能参数</a:t>
            </a:r>
            <a:endParaRPr lang="en-US" altLang="zh-CN" sz="2000" dirty="0">
              <a:solidFill>
                <a:srgbClr val="0D0D0D"/>
              </a:solidFill>
              <a:cs typeface="Open Sans" panose="020B0606030504020204" pitchFamily="34" charset="0"/>
            </a:endParaRPr>
          </a:p>
        </p:txBody>
      </p:sp>
      <p:cxnSp>
        <p:nvCxnSpPr>
          <p:cNvPr id="11" name="原创设计师QQ598969553      _2">
            <a:extLst>
              <a:ext uri="{FF2B5EF4-FFF2-40B4-BE49-F238E27FC236}">
                <a16:creationId xmlns:a16="http://schemas.microsoft.com/office/drawing/2014/main" id="{AED19BBA-39EA-C25C-681A-D9CA9EF7967C}"/>
              </a:ext>
            </a:extLst>
          </p:cNvPr>
          <p:cNvCxnSpPr>
            <a:cxnSpLocks/>
          </p:cNvCxnSpPr>
          <p:nvPr/>
        </p:nvCxnSpPr>
        <p:spPr>
          <a:xfrm>
            <a:off x="6458394" y="3324812"/>
            <a:ext cx="4697286" cy="0"/>
          </a:xfrm>
          <a:prstGeom prst="line">
            <a:avLst/>
          </a:prstGeom>
          <a:ln w="1270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2" name="原创设计师QQ598969553      _11">
            <a:extLst>
              <a:ext uri="{FF2B5EF4-FFF2-40B4-BE49-F238E27FC236}">
                <a16:creationId xmlns:a16="http://schemas.microsoft.com/office/drawing/2014/main" id="{AF3AC1EE-9BBA-EB66-A290-FE5BF0C51249}"/>
              </a:ext>
            </a:extLst>
          </p:cNvPr>
          <p:cNvSpPr>
            <a:spLocks noChangeArrowheads="1"/>
          </p:cNvSpPr>
          <p:nvPr/>
        </p:nvSpPr>
        <p:spPr bwMode="auto">
          <a:xfrm>
            <a:off x="1180337" y="1978630"/>
            <a:ext cx="507942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171450" indent="-171450">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eaLnBrk="0" fontAlgn="base" hangingPunct="0">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eaLnBrk="0" fontAlgn="base" hangingPunct="0">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eaLnBrk="0" fontAlgn="base" hangingPunct="0">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eaLnBrk="0" fontAlgn="base" hangingPunct="0">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eaLnBrk="1" hangingPunct="1">
              <a:buFont typeface="Arial" panose="020B0604020202020204" pitchFamily="34" charset="0"/>
              <a:buChar char="•"/>
            </a:pPr>
            <a:r>
              <a:rPr lang="zh-CN" altLang="en-US" sz="1200" dirty="0">
                <a:solidFill>
                  <a:srgbClr val="0D0D0D"/>
                </a:solidFill>
                <a:latin typeface="新宋体" panose="02010609030101010101" pitchFamily="49" charset="-122"/>
                <a:ea typeface="新宋体" panose="02010609030101010101" pitchFamily="49" charset="-122"/>
              </a:rPr>
              <a:t>支持语音前端和后端音频处理的</a:t>
            </a:r>
            <a:r>
              <a:rPr lang="en-US" altLang="zh-CN" sz="1200" dirty="0">
                <a:solidFill>
                  <a:srgbClr val="0D0D0D"/>
                </a:solidFill>
                <a:latin typeface="新宋体" panose="02010609030101010101" pitchFamily="49" charset="-122"/>
                <a:ea typeface="新宋体" panose="02010609030101010101" pitchFamily="49" charset="-122"/>
              </a:rPr>
              <a:t>DSP</a:t>
            </a:r>
            <a:r>
              <a:rPr lang="zh-CN" altLang="en-US" sz="1200" dirty="0">
                <a:solidFill>
                  <a:srgbClr val="0D0D0D"/>
                </a:solidFill>
                <a:latin typeface="新宋体" panose="02010609030101010101" pitchFamily="49" charset="-122"/>
                <a:ea typeface="新宋体" panose="02010609030101010101" pitchFamily="49" charset="-122"/>
              </a:rPr>
              <a:t>芯片</a:t>
            </a:r>
            <a:endParaRPr lang="en-US" altLang="zh-CN" sz="1200" dirty="0">
              <a:solidFill>
                <a:srgbClr val="0D0D0D"/>
              </a:solidFill>
              <a:latin typeface="新宋体" panose="02010609030101010101" pitchFamily="49" charset="-122"/>
              <a:ea typeface="新宋体" panose="02010609030101010101" pitchFamily="49" charset="-122"/>
            </a:endParaRPr>
          </a:p>
          <a:p>
            <a:pPr eaLnBrk="1" hangingPunct="1">
              <a:buFont typeface="Arial" panose="020B0604020202020204" pitchFamily="34" charset="0"/>
              <a:buChar char="•"/>
            </a:pPr>
            <a:r>
              <a:rPr lang="zh-CN" altLang="en-US" sz="1200" dirty="0">
                <a:solidFill>
                  <a:srgbClr val="0D0D0D"/>
                </a:solidFill>
                <a:latin typeface="新宋体" panose="02010609030101010101" pitchFamily="49" charset="-122"/>
                <a:ea typeface="新宋体" panose="02010609030101010101" pitchFamily="49" charset="-122"/>
              </a:rPr>
              <a:t>芯片基于</a:t>
            </a:r>
            <a:r>
              <a:rPr lang="en-US" altLang="zh-CN" sz="1200" dirty="0" err="1">
                <a:solidFill>
                  <a:srgbClr val="0D0D0D"/>
                </a:solidFill>
                <a:latin typeface="新宋体" panose="02010609030101010101" pitchFamily="49" charset="-122"/>
                <a:ea typeface="新宋体" panose="02010609030101010101" pitchFamily="49" charset="-122"/>
              </a:rPr>
              <a:t>Xtensa</a:t>
            </a:r>
            <a:r>
              <a:rPr lang="zh-CN" altLang="en-US" sz="1200" dirty="0">
                <a:solidFill>
                  <a:srgbClr val="0D0D0D"/>
                </a:solidFill>
                <a:latin typeface="新宋体" panose="02010609030101010101" pitchFamily="49" charset="-122"/>
                <a:ea typeface="新宋体" panose="02010609030101010101" pitchFamily="49" charset="-122"/>
              </a:rPr>
              <a:t>架构的</a:t>
            </a:r>
            <a:r>
              <a:rPr lang="en-US" altLang="zh-CN" sz="1200" dirty="0">
                <a:solidFill>
                  <a:srgbClr val="0D0D0D"/>
                </a:solidFill>
                <a:latin typeface="新宋体" panose="02010609030101010101" pitchFamily="49" charset="-122"/>
                <a:ea typeface="新宋体" panose="02010609030101010101" pitchFamily="49" charset="-122"/>
              </a:rPr>
              <a:t>HiFi3</a:t>
            </a:r>
            <a:r>
              <a:rPr lang="zh-CN" altLang="en-US" sz="1200" dirty="0">
                <a:solidFill>
                  <a:srgbClr val="0D0D0D"/>
                </a:solidFill>
                <a:latin typeface="新宋体" panose="02010609030101010101" pitchFamily="49" charset="-122"/>
                <a:ea typeface="新宋体" panose="02010609030101010101" pitchFamily="49" charset="-122"/>
              </a:rPr>
              <a:t>内核，提供强大的音频处理能力</a:t>
            </a:r>
            <a:endParaRPr lang="zh-CN" altLang="zh-CN" sz="1200" dirty="0">
              <a:solidFill>
                <a:srgbClr val="0D0D0D"/>
              </a:solidFill>
              <a:latin typeface="新宋体" panose="02010609030101010101" pitchFamily="49" charset="-122"/>
              <a:ea typeface="新宋体" panose="02010609030101010101" pitchFamily="49" charset="-122"/>
            </a:endParaRPr>
          </a:p>
          <a:p>
            <a:pPr eaLnBrk="1" hangingPunct="1">
              <a:buFont typeface="Arial" panose="020B0604020202020204" pitchFamily="34" charset="0"/>
              <a:buChar char="•"/>
            </a:pPr>
            <a:r>
              <a:rPr lang="zh-CN" altLang="en-US" sz="1200" dirty="0">
                <a:solidFill>
                  <a:srgbClr val="0D0D0D"/>
                </a:solidFill>
                <a:latin typeface="新宋体" panose="02010609030101010101" pitchFamily="49" charset="-122"/>
                <a:ea typeface="新宋体" panose="02010609030101010101" pitchFamily="49" charset="-122"/>
              </a:rPr>
              <a:t>可广泛应用于：便携式</a:t>
            </a:r>
            <a:r>
              <a:rPr lang="zh-CN" altLang="zh-CN" sz="1200" dirty="0">
                <a:solidFill>
                  <a:srgbClr val="0D0D0D"/>
                </a:solidFill>
                <a:latin typeface="新宋体" panose="02010609030101010101" pitchFamily="49" charset="-122"/>
                <a:ea typeface="新宋体" panose="02010609030101010101" pitchFamily="49" charset="-122"/>
              </a:rPr>
              <a:t>音箱、</a:t>
            </a:r>
            <a:r>
              <a:rPr lang="en-US" altLang="zh-CN" sz="1200" dirty="0" err="1">
                <a:solidFill>
                  <a:srgbClr val="0D0D0D"/>
                </a:solidFill>
                <a:latin typeface="新宋体" panose="02010609030101010101" pitchFamily="49" charset="-122"/>
                <a:ea typeface="新宋体" panose="02010609030101010101" pitchFamily="49" charset="-122"/>
              </a:rPr>
              <a:t>SoundBar</a:t>
            </a:r>
            <a:r>
              <a:rPr lang="zh-CN" altLang="zh-CN" sz="1200" dirty="0">
                <a:solidFill>
                  <a:srgbClr val="0D0D0D"/>
                </a:solidFill>
                <a:latin typeface="新宋体" panose="02010609030101010101" pitchFamily="49" charset="-122"/>
                <a:ea typeface="新宋体" panose="02010609030101010101" pitchFamily="49" charset="-122"/>
              </a:rPr>
              <a:t>、</a:t>
            </a:r>
            <a:r>
              <a:rPr lang="zh-CN" altLang="en-US" sz="1200" dirty="0">
                <a:solidFill>
                  <a:srgbClr val="0D0D0D"/>
                </a:solidFill>
                <a:latin typeface="新宋体" panose="02010609030101010101" pitchFamily="49" charset="-122"/>
                <a:ea typeface="新宋体" panose="02010609030101010101" pitchFamily="49" charset="-122"/>
              </a:rPr>
              <a:t>会议音箱</a:t>
            </a:r>
            <a:r>
              <a:rPr lang="zh-CN" altLang="zh-CN" sz="1200" dirty="0">
                <a:solidFill>
                  <a:srgbClr val="0D0D0D"/>
                </a:solidFill>
                <a:latin typeface="新宋体" panose="02010609030101010101" pitchFamily="49" charset="-122"/>
                <a:ea typeface="新宋体" panose="02010609030101010101" pitchFamily="49" charset="-122"/>
              </a:rPr>
              <a:t>、</a:t>
            </a:r>
            <a:r>
              <a:rPr lang="en-US" altLang="zh-CN" sz="1200" dirty="0">
                <a:solidFill>
                  <a:srgbClr val="0D0D0D"/>
                </a:solidFill>
                <a:latin typeface="新宋体" panose="02010609030101010101" pitchFamily="49" charset="-122"/>
                <a:ea typeface="新宋体" panose="02010609030101010101" pitchFamily="49" charset="-122"/>
              </a:rPr>
              <a:t>USB </a:t>
            </a:r>
            <a:r>
              <a:rPr lang="zh-CN" altLang="en-US" sz="1200" dirty="0">
                <a:solidFill>
                  <a:srgbClr val="0D0D0D"/>
                </a:solidFill>
                <a:latin typeface="新宋体" panose="02010609030101010101" pitchFamily="49" charset="-122"/>
                <a:ea typeface="新宋体" panose="02010609030101010101" pitchFamily="49" charset="-122"/>
              </a:rPr>
              <a:t>声卡、麦克风阵列、语音降噪等产品</a:t>
            </a:r>
            <a:endParaRPr lang="id-ID" altLang="zh-CN" sz="1200" dirty="0">
              <a:solidFill>
                <a:srgbClr val="0D0D0D"/>
              </a:solidFill>
              <a:latin typeface="新宋体" panose="02010609030101010101" pitchFamily="49" charset="-122"/>
              <a:ea typeface="新宋体" panose="02010609030101010101" pitchFamily="49" charset="-122"/>
            </a:endParaRPr>
          </a:p>
        </p:txBody>
      </p:sp>
      <p:sp>
        <p:nvSpPr>
          <p:cNvPr id="13" name="原创设计师QQ598969553      _5">
            <a:extLst>
              <a:ext uri="{FF2B5EF4-FFF2-40B4-BE49-F238E27FC236}">
                <a16:creationId xmlns:a16="http://schemas.microsoft.com/office/drawing/2014/main" id="{3CE2F071-FF4B-4D98-7EE8-3DAA3E716197}"/>
              </a:ext>
            </a:extLst>
          </p:cNvPr>
          <p:cNvSpPr/>
          <p:nvPr/>
        </p:nvSpPr>
        <p:spPr>
          <a:xfrm>
            <a:off x="1097280" y="1444573"/>
            <a:ext cx="2731518" cy="400110"/>
          </a:xfrm>
          <a:prstGeom prst="rect">
            <a:avLst/>
          </a:prstGeom>
        </p:spPr>
        <p:txBody>
          <a:bodyPr wrap="square">
            <a:spAutoFit/>
          </a:bodyPr>
          <a:lstStyle/>
          <a:p>
            <a:pPr eaLnBrk="1" hangingPunct="1"/>
            <a:r>
              <a:rPr lang="en-US" altLang="zh-CN" sz="2000" dirty="0">
                <a:solidFill>
                  <a:srgbClr val="0D0D0D"/>
                </a:solidFill>
                <a:latin typeface="新宋体" panose="02010609030101010101" pitchFamily="49" charset="-122"/>
                <a:ea typeface="新宋体" panose="02010609030101010101" pitchFamily="49" charset="-122"/>
                <a:cs typeface="Open Sans" panose="020B0606030504020204" pitchFamily="34" charset="0"/>
              </a:rPr>
              <a:t>SNC8600 </a:t>
            </a:r>
            <a:r>
              <a:rPr lang="zh-CN" altLang="en-US" sz="2000" dirty="0">
                <a:solidFill>
                  <a:srgbClr val="0D0D0D"/>
                </a:solidFill>
                <a:latin typeface="新宋体" panose="02010609030101010101" pitchFamily="49" charset="-122"/>
                <a:ea typeface="新宋体" panose="02010609030101010101" pitchFamily="49" charset="-122"/>
                <a:cs typeface="Open Sans" panose="020B0606030504020204" pitchFamily="34" charset="0"/>
              </a:rPr>
              <a:t>芯片架构</a:t>
            </a:r>
            <a:endParaRPr lang="en-US" altLang="zh-CN" sz="2000" dirty="0">
              <a:solidFill>
                <a:srgbClr val="0D0D0D"/>
              </a:solidFill>
              <a:latin typeface="新宋体" panose="02010609030101010101" pitchFamily="49" charset="-122"/>
              <a:ea typeface="新宋体" panose="02010609030101010101" pitchFamily="49" charset="-122"/>
              <a:cs typeface="Open Sans" panose="020B0606030504020204" pitchFamily="34" charset="0"/>
            </a:endParaRPr>
          </a:p>
        </p:txBody>
      </p:sp>
      <p:sp>
        <p:nvSpPr>
          <p:cNvPr id="14" name="页脚占位符 13">
            <a:extLst>
              <a:ext uri="{FF2B5EF4-FFF2-40B4-BE49-F238E27FC236}">
                <a16:creationId xmlns:a16="http://schemas.microsoft.com/office/drawing/2014/main" id="{507E8F16-438D-CB84-4ECA-9614AC4D7744}"/>
              </a:ext>
            </a:extLst>
          </p:cNvPr>
          <p:cNvSpPr>
            <a:spLocks noGrp="1"/>
          </p:cNvSpPr>
          <p:nvPr>
            <p:ph type="ftr" sz="quarter" idx="11"/>
          </p:nvPr>
        </p:nvSpPr>
        <p:spPr/>
        <p:txBody>
          <a:bodyPr/>
          <a:lstStyle/>
          <a:p>
            <a:pPr rtl="0"/>
            <a:r>
              <a:rPr lang="zh-CN" altLang="en-US"/>
              <a:t>深圳市九音科技有限公司</a:t>
            </a:r>
            <a:endParaRPr lang="en-US" dirty="0"/>
          </a:p>
        </p:txBody>
      </p:sp>
      <p:sp>
        <p:nvSpPr>
          <p:cNvPr id="15" name="灯片编号占位符 14">
            <a:extLst>
              <a:ext uri="{FF2B5EF4-FFF2-40B4-BE49-F238E27FC236}">
                <a16:creationId xmlns:a16="http://schemas.microsoft.com/office/drawing/2014/main" id="{6B19C208-7F4B-BF5A-401A-EB932FD4A3C5}"/>
              </a:ext>
            </a:extLst>
          </p:cNvPr>
          <p:cNvSpPr>
            <a:spLocks noGrp="1"/>
          </p:cNvSpPr>
          <p:nvPr>
            <p:ph type="sldNum" sz="quarter" idx="12"/>
          </p:nvPr>
        </p:nvSpPr>
        <p:spPr/>
        <p:txBody>
          <a:bodyPr/>
          <a:lstStyle/>
          <a:p>
            <a:pPr rtl="0"/>
            <a:fld id="{3A98EE3D-8CD1-4C3F-BD1C-C98C9596463C}" type="slidenum">
              <a:rPr lang="en-US" smtClean="0"/>
              <a:t>3</a:t>
            </a:fld>
            <a:endParaRPr lang="en-US" dirty="0"/>
          </a:p>
        </p:txBody>
      </p:sp>
    </p:spTree>
    <p:extLst>
      <p:ext uri="{BB962C8B-B14F-4D97-AF65-F5344CB8AC3E}">
        <p14:creationId xmlns:p14="http://schemas.microsoft.com/office/powerpoint/2010/main" val="2461069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slide(fromTop)">
                                      <p:cBhvr>
                                        <p:cTn id="7" dur="500"/>
                                        <p:tgtEl>
                                          <p:spTgt spid="5"/>
                                        </p:tgtEl>
                                      </p:cBhvr>
                                    </p:animEffect>
                                  </p:childTnLst>
                                </p:cTn>
                              </p:par>
                            </p:childTnLst>
                          </p:cTn>
                        </p:par>
                        <p:par>
                          <p:cTn id="8" fill="hold">
                            <p:stCondLst>
                              <p:cond delay="500"/>
                            </p:stCondLst>
                            <p:childTnLst>
                              <p:par>
                                <p:cTn id="9" presetID="12" presetClass="entr" presetSubtype="1"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slide(fromTop)">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9F21D4-CA75-4D86-1E1F-4D74737CA14B}"/>
              </a:ext>
            </a:extLst>
          </p:cNvPr>
          <p:cNvSpPr>
            <a:spLocks noGrp="1"/>
          </p:cNvSpPr>
          <p:nvPr>
            <p:ph type="title"/>
          </p:nvPr>
        </p:nvSpPr>
        <p:spPr/>
        <p:txBody>
          <a:bodyPr/>
          <a:lstStyle/>
          <a:p>
            <a:r>
              <a:rPr lang="zh-CN" altLang="en-US" dirty="0"/>
              <a:t>应用领域</a:t>
            </a:r>
          </a:p>
        </p:txBody>
      </p:sp>
      <p:grpSp>
        <p:nvGrpSpPr>
          <p:cNvPr id="24" name="组合 23">
            <a:extLst>
              <a:ext uri="{FF2B5EF4-FFF2-40B4-BE49-F238E27FC236}">
                <a16:creationId xmlns:a16="http://schemas.microsoft.com/office/drawing/2014/main" id="{42824162-9F41-9A5D-7B83-71206E2F78A6}"/>
              </a:ext>
            </a:extLst>
          </p:cNvPr>
          <p:cNvGrpSpPr/>
          <p:nvPr/>
        </p:nvGrpSpPr>
        <p:grpSpPr>
          <a:xfrm>
            <a:off x="1527716" y="1557154"/>
            <a:ext cx="9136567" cy="4667799"/>
            <a:chOff x="2302926" y="2154529"/>
            <a:chExt cx="7585047" cy="3875140"/>
          </a:xfrm>
        </p:grpSpPr>
        <p:sp>
          <p:nvSpPr>
            <p:cNvPr id="15" name="文本框 14">
              <a:extLst>
                <a:ext uri="{FF2B5EF4-FFF2-40B4-BE49-F238E27FC236}">
                  <a16:creationId xmlns:a16="http://schemas.microsoft.com/office/drawing/2014/main" id="{26A2AA41-702F-A89D-966D-74B002006C40}"/>
                </a:ext>
              </a:extLst>
            </p:cNvPr>
            <p:cNvSpPr txBox="1"/>
            <p:nvPr/>
          </p:nvSpPr>
          <p:spPr>
            <a:xfrm>
              <a:off x="5935160" y="5888491"/>
              <a:ext cx="357780" cy="1411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66" hangingPunct="0"/>
              <a:r>
                <a:rPr lang="zh-CN" altLang="en-US" sz="900" dirty="0">
                  <a:solidFill>
                    <a:srgbClr val="650F18"/>
                  </a:solidFill>
                </a:rPr>
                <a:t>会议音箱</a:t>
              </a:r>
              <a:endParaRPr lang="en-US" altLang="zh-CN" sz="900" dirty="0">
                <a:solidFill>
                  <a:srgbClr val="650F18"/>
                </a:solidFill>
              </a:endParaRPr>
            </a:p>
          </p:txBody>
        </p:sp>
        <p:grpSp>
          <p:nvGrpSpPr>
            <p:cNvPr id="23" name="组合 22">
              <a:extLst>
                <a:ext uri="{FF2B5EF4-FFF2-40B4-BE49-F238E27FC236}">
                  <a16:creationId xmlns:a16="http://schemas.microsoft.com/office/drawing/2014/main" id="{CA3718ED-3889-3352-A10A-B20F6E927CD1}"/>
                </a:ext>
              </a:extLst>
            </p:cNvPr>
            <p:cNvGrpSpPr/>
            <p:nvPr/>
          </p:nvGrpSpPr>
          <p:grpSpPr>
            <a:xfrm>
              <a:off x="2302926" y="2154529"/>
              <a:ext cx="7585047" cy="3728619"/>
              <a:chOff x="2302926" y="2154529"/>
              <a:chExt cx="7585047" cy="3728619"/>
            </a:xfrm>
          </p:grpSpPr>
          <p:pic>
            <p:nvPicPr>
              <p:cNvPr id="5" name="图片 4">
                <a:extLst>
                  <a:ext uri="{FF2B5EF4-FFF2-40B4-BE49-F238E27FC236}">
                    <a16:creationId xmlns:a16="http://schemas.microsoft.com/office/drawing/2014/main" id="{7CBAD0CF-C0F3-02AB-FA30-A5CE4478B1F4}"/>
                  </a:ext>
                </a:extLst>
              </p:cNvPr>
              <p:cNvPicPr>
                <a:picLocks noChangeAspect="1"/>
              </p:cNvPicPr>
              <p:nvPr/>
            </p:nvPicPr>
            <p:blipFill>
              <a:blip r:embed="rId2"/>
              <a:stretch>
                <a:fillRect/>
              </a:stretch>
            </p:blipFill>
            <p:spPr>
              <a:xfrm>
                <a:off x="3228966" y="2597571"/>
                <a:ext cx="1119609" cy="608483"/>
              </a:xfrm>
              <a:prstGeom prst="rect">
                <a:avLst/>
              </a:prstGeom>
            </p:spPr>
          </p:pic>
          <p:pic>
            <p:nvPicPr>
              <p:cNvPr id="6" name="Picture 4" descr="查看源图像">
                <a:extLst>
                  <a:ext uri="{FF2B5EF4-FFF2-40B4-BE49-F238E27FC236}">
                    <a16:creationId xmlns:a16="http://schemas.microsoft.com/office/drawing/2014/main" id="{6378C59C-DBD1-2C0F-3172-927E777DCE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7189" y="3566653"/>
                <a:ext cx="972401" cy="972401"/>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6">
                <a:extLst>
                  <a:ext uri="{FF2B5EF4-FFF2-40B4-BE49-F238E27FC236}">
                    <a16:creationId xmlns:a16="http://schemas.microsoft.com/office/drawing/2014/main" id="{8188DB8D-E33E-FD3B-526E-BA7D246597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90877" y="5345626"/>
                <a:ext cx="846346" cy="537522"/>
              </a:xfrm>
              <a:prstGeom prst="rect">
                <a:avLst/>
              </a:prstGeom>
            </p:spPr>
          </p:pic>
          <p:pic>
            <p:nvPicPr>
              <p:cNvPr id="8" name="图片 7">
                <a:extLst>
                  <a:ext uri="{FF2B5EF4-FFF2-40B4-BE49-F238E27FC236}">
                    <a16:creationId xmlns:a16="http://schemas.microsoft.com/office/drawing/2014/main" id="{8A375247-D711-7A60-9230-BD447A00C96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575653" y="2513091"/>
                <a:ext cx="644362" cy="608483"/>
              </a:xfrm>
              <a:prstGeom prst="rect">
                <a:avLst/>
              </a:prstGeom>
            </p:spPr>
          </p:pic>
          <p:pic>
            <p:nvPicPr>
              <p:cNvPr id="9" name="图片 8">
                <a:extLst>
                  <a:ext uri="{FF2B5EF4-FFF2-40B4-BE49-F238E27FC236}">
                    <a16:creationId xmlns:a16="http://schemas.microsoft.com/office/drawing/2014/main" id="{4BCBF6A0-1C12-125E-123E-5D18B45BBFA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889602" y="4802634"/>
                <a:ext cx="504573" cy="692083"/>
              </a:xfrm>
              <a:prstGeom prst="rect">
                <a:avLst/>
              </a:prstGeom>
            </p:spPr>
          </p:pic>
          <p:pic>
            <p:nvPicPr>
              <p:cNvPr id="10" name="图片 9">
                <a:extLst>
                  <a:ext uri="{FF2B5EF4-FFF2-40B4-BE49-F238E27FC236}">
                    <a16:creationId xmlns:a16="http://schemas.microsoft.com/office/drawing/2014/main" id="{EEBAE901-B797-2F5C-866D-8D116AD7A835}"/>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rot="20926607">
                <a:off x="5438503" y="2278072"/>
                <a:ext cx="710269" cy="559974"/>
              </a:xfrm>
              <a:prstGeom prst="rect">
                <a:avLst/>
              </a:prstGeom>
            </p:spPr>
          </p:pic>
          <p:sp>
            <p:nvSpPr>
              <p:cNvPr id="11" name="椭圆 10">
                <a:extLst>
                  <a:ext uri="{FF2B5EF4-FFF2-40B4-BE49-F238E27FC236}">
                    <a16:creationId xmlns:a16="http://schemas.microsoft.com/office/drawing/2014/main" id="{220828DD-3F4B-ACDF-A263-7C472CB387A5}"/>
                  </a:ext>
                </a:extLst>
              </p:cNvPr>
              <p:cNvSpPr/>
              <p:nvPr/>
            </p:nvSpPr>
            <p:spPr>
              <a:xfrm>
                <a:off x="2733172" y="2524474"/>
                <a:ext cx="6403976" cy="3056760"/>
              </a:xfrm>
              <a:prstGeom prst="ellipse">
                <a:avLst/>
              </a:prstGeom>
              <a:noFill/>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77B7A6C5-BEEB-EAB9-6313-74536BCD516B}"/>
                  </a:ext>
                </a:extLst>
              </p:cNvPr>
              <p:cNvSpPr txBox="1"/>
              <p:nvPr/>
            </p:nvSpPr>
            <p:spPr>
              <a:xfrm>
                <a:off x="7661289" y="2407839"/>
                <a:ext cx="456625" cy="1411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66" hangingPunct="0"/>
                <a:r>
                  <a:rPr lang="en-US" altLang="zh-CN" sz="900" dirty="0">
                    <a:solidFill>
                      <a:srgbClr val="650F18"/>
                    </a:solidFill>
                    <a:latin typeface="Helvetica Neue"/>
                    <a:ea typeface="Helvetica Neue"/>
                    <a:cs typeface="Helvetica Neue"/>
                    <a:sym typeface="Helvetica Neue"/>
                  </a:rPr>
                  <a:t>Type-C</a:t>
                </a:r>
                <a:r>
                  <a:rPr lang="zh-CN" altLang="en-US" sz="900" dirty="0">
                    <a:solidFill>
                      <a:srgbClr val="650F18"/>
                    </a:solidFill>
                    <a:latin typeface="Helvetica Neue"/>
                    <a:ea typeface="Helvetica Neue"/>
                    <a:cs typeface="Helvetica Neue"/>
                    <a:sym typeface="Helvetica Neue"/>
                  </a:rPr>
                  <a:t>耳机</a:t>
                </a:r>
                <a:endParaRPr lang="en-US" altLang="zh-CN" sz="900" dirty="0">
                  <a:solidFill>
                    <a:srgbClr val="650F18"/>
                  </a:solidFill>
                  <a:latin typeface="Helvetica Neue"/>
                  <a:ea typeface="Helvetica Neue"/>
                  <a:cs typeface="Helvetica Neue"/>
                  <a:sym typeface="Helvetica Neue"/>
                </a:endParaRPr>
              </a:p>
            </p:txBody>
          </p:sp>
          <p:sp>
            <p:nvSpPr>
              <p:cNvPr id="13" name="文本框 12">
                <a:extLst>
                  <a:ext uri="{FF2B5EF4-FFF2-40B4-BE49-F238E27FC236}">
                    <a16:creationId xmlns:a16="http://schemas.microsoft.com/office/drawing/2014/main" id="{5AB9672B-EEFB-6E7D-2FB8-0AF654C734A0}"/>
                  </a:ext>
                </a:extLst>
              </p:cNvPr>
              <p:cNvSpPr txBox="1"/>
              <p:nvPr/>
            </p:nvSpPr>
            <p:spPr>
              <a:xfrm>
                <a:off x="8616791" y="3328148"/>
                <a:ext cx="1271182" cy="2106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66" hangingPunct="0"/>
                <a:r>
                  <a:rPr lang="zh-CN" altLang="en-US" sz="900" dirty="0">
                    <a:solidFill>
                      <a:srgbClr val="650F18"/>
                    </a:solidFill>
                    <a:latin typeface="Helvetica Neue"/>
                    <a:ea typeface="Helvetica Neue"/>
                    <a:cs typeface="Helvetica Neue"/>
                    <a:sym typeface="Helvetica Neue"/>
                  </a:rPr>
                  <a:t>会议耳机（</a:t>
                </a:r>
                <a:r>
                  <a:rPr lang="en-US" altLang="zh-CN" sz="900" dirty="0">
                    <a:solidFill>
                      <a:srgbClr val="650F18"/>
                    </a:solidFill>
                    <a:latin typeface="Helvetica Neue"/>
                    <a:ea typeface="Helvetica Neue"/>
                    <a:cs typeface="Helvetica Neue"/>
                    <a:sym typeface="Helvetica Neue"/>
                  </a:rPr>
                  <a:t> ENC</a:t>
                </a:r>
                <a:r>
                  <a:rPr lang="zh-CN" altLang="en-US" sz="900" dirty="0">
                    <a:solidFill>
                      <a:srgbClr val="650F18"/>
                    </a:solidFill>
                    <a:latin typeface="Helvetica Neue"/>
                    <a:ea typeface="Helvetica Neue"/>
                    <a:cs typeface="Helvetica Neue"/>
                    <a:sym typeface="Helvetica Neue"/>
                  </a:rPr>
                  <a:t>降噪）</a:t>
                </a:r>
                <a:endParaRPr lang="en-US" altLang="zh-CN" sz="900" dirty="0">
                  <a:solidFill>
                    <a:srgbClr val="650F18"/>
                  </a:solidFill>
                  <a:latin typeface="Helvetica Neue"/>
                  <a:ea typeface="Helvetica Neue"/>
                  <a:cs typeface="Helvetica Neue"/>
                  <a:sym typeface="Helvetica Neue"/>
                </a:endParaRPr>
              </a:p>
            </p:txBody>
          </p:sp>
          <p:sp>
            <p:nvSpPr>
              <p:cNvPr id="14" name="文本框 13">
                <a:extLst>
                  <a:ext uri="{FF2B5EF4-FFF2-40B4-BE49-F238E27FC236}">
                    <a16:creationId xmlns:a16="http://schemas.microsoft.com/office/drawing/2014/main" id="{0FCE061A-5926-8002-2C65-78D4C8F0232E}"/>
                  </a:ext>
                </a:extLst>
              </p:cNvPr>
              <p:cNvSpPr txBox="1"/>
              <p:nvPr/>
            </p:nvSpPr>
            <p:spPr>
              <a:xfrm>
                <a:off x="3457295" y="5581234"/>
                <a:ext cx="649217" cy="2106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66" hangingPunct="0"/>
                <a:r>
                  <a:rPr lang="zh-CN" altLang="en-US" sz="900" dirty="0">
                    <a:solidFill>
                      <a:srgbClr val="650F18"/>
                    </a:solidFill>
                    <a:sym typeface="Helvetica Neue"/>
                  </a:rPr>
                  <a:t>立体声音箱</a:t>
                </a:r>
                <a:endParaRPr lang="en-US" altLang="zh-CN" sz="900" dirty="0">
                  <a:solidFill>
                    <a:srgbClr val="650F18"/>
                  </a:solidFill>
                </a:endParaRPr>
              </a:p>
            </p:txBody>
          </p:sp>
          <p:sp>
            <p:nvSpPr>
              <p:cNvPr id="16" name="文本框 15">
                <a:extLst>
                  <a:ext uri="{FF2B5EF4-FFF2-40B4-BE49-F238E27FC236}">
                    <a16:creationId xmlns:a16="http://schemas.microsoft.com/office/drawing/2014/main" id="{A0E099F1-5397-F74D-1BC7-5CED796049F0}"/>
                  </a:ext>
                </a:extLst>
              </p:cNvPr>
              <p:cNvSpPr txBox="1"/>
              <p:nvPr/>
            </p:nvSpPr>
            <p:spPr>
              <a:xfrm>
                <a:off x="2302926" y="3698718"/>
                <a:ext cx="742191" cy="2106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66" hangingPunct="0"/>
                <a:r>
                  <a:rPr lang="zh-CN" altLang="en-US" sz="900" dirty="0">
                    <a:solidFill>
                      <a:srgbClr val="650F18"/>
                    </a:solidFill>
                  </a:rPr>
                  <a:t> </a:t>
                </a:r>
                <a:r>
                  <a:rPr lang="en-US" altLang="zh-CN" sz="900" dirty="0">
                    <a:solidFill>
                      <a:srgbClr val="650F18"/>
                    </a:solidFill>
                  </a:rPr>
                  <a:t>IoT </a:t>
                </a:r>
                <a:r>
                  <a:rPr lang="zh-CN" altLang="en-US" sz="900" dirty="0">
                    <a:solidFill>
                      <a:srgbClr val="650F18"/>
                    </a:solidFill>
                  </a:rPr>
                  <a:t>智能家居</a:t>
                </a:r>
                <a:endParaRPr lang="zh-CN" altLang="en-US" sz="1600" b="1" dirty="0">
                  <a:solidFill>
                    <a:srgbClr val="650F18"/>
                  </a:solidFill>
                  <a:sym typeface="Helvetica Neue"/>
                </a:endParaRPr>
              </a:p>
            </p:txBody>
          </p:sp>
          <p:sp>
            <p:nvSpPr>
              <p:cNvPr id="17" name="文本框 16">
                <a:extLst>
                  <a:ext uri="{FF2B5EF4-FFF2-40B4-BE49-F238E27FC236}">
                    <a16:creationId xmlns:a16="http://schemas.microsoft.com/office/drawing/2014/main" id="{87F28F20-1B7B-3643-D191-8E564DD0F2EA}"/>
                  </a:ext>
                </a:extLst>
              </p:cNvPr>
              <p:cNvSpPr txBox="1"/>
              <p:nvPr/>
            </p:nvSpPr>
            <p:spPr>
              <a:xfrm>
                <a:off x="7944375" y="5503787"/>
                <a:ext cx="508152" cy="2106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66" hangingPunct="0"/>
                <a:r>
                  <a:rPr lang="en-US" altLang="zh-CN" sz="900" dirty="0">
                    <a:solidFill>
                      <a:srgbClr val="650F18"/>
                    </a:solidFill>
                    <a:latin typeface="Helvetica Neue"/>
                    <a:ea typeface="Helvetica Neue"/>
                    <a:cs typeface="Helvetica Neue"/>
                    <a:sym typeface="Helvetica Neue"/>
                  </a:rPr>
                  <a:t>HiFi</a:t>
                </a:r>
                <a:r>
                  <a:rPr lang="zh-CN" altLang="en-US" sz="900" dirty="0">
                    <a:solidFill>
                      <a:srgbClr val="650F18"/>
                    </a:solidFill>
                    <a:latin typeface="Helvetica Neue"/>
                    <a:ea typeface="Helvetica Neue"/>
                    <a:cs typeface="Helvetica Neue"/>
                    <a:sym typeface="Helvetica Neue"/>
                  </a:rPr>
                  <a:t>声卡</a:t>
                </a:r>
              </a:p>
            </p:txBody>
          </p:sp>
          <p:pic>
            <p:nvPicPr>
              <p:cNvPr id="18" name="图片 17">
                <a:extLst>
                  <a:ext uri="{FF2B5EF4-FFF2-40B4-BE49-F238E27FC236}">
                    <a16:creationId xmlns:a16="http://schemas.microsoft.com/office/drawing/2014/main" id="{B495CD0C-CFBA-89AA-DF4E-4BEB866AB419}"/>
                  </a:ext>
                </a:extLst>
              </p:cNvPr>
              <p:cNvPicPr>
                <a:picLocks noChangeAspect="1"/>
              </p:cNvPicPr>
              <p:nvPr/>
            </p:nvPicPr>
            <p:blipFill>
              <a:blip r:embed="rId8">
                <a:duotone>
                  <a:schemeClr val="accent5">
                    <a:shade val="45000"/>
                    <a:satMod val="135000"/>
                  </a:schemeClr>
                  <a:prstClr val="white"/>
                </a:duotone>
              </a:blip>
              <a:stretch>
                <a:fillRect/>
              </a:stretch>
            </p:blipFill>
            <p:spPr>
              <a:xfrm>
                <a:off x="4539596" y="2919327"/>
                <a:ext cx="3313758" cy="2267054"/>
              </a:xfrm>
              <a:prstGeom prst="rect">
                <a:avLst/>
              </a:prstGeom>
            </p:spPr>
          </p:pic>
          <p:pic>
            <p:nvPicPr>
              <p:cNvPr id="19" name="图片 18">
                <a:extLst>
                  <a:ext uri="{FF2B5EF4-FFF2-40B4-BE49-F238E27FC236}">
                    <a16:creationId xmlns:a16="http://schemas.microsoft.com/office/drawing/2014/main" id="{2AF7A41C-EBF1-23F1-AA58-B51153C9A464}"/>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494510" y="4901837"/>
                <a:ext cx="540556" cy="660343"/>
              </a:xfrm>
              <a:prstGeom prst="rect">
                <a:avLst/>
              </a:prstGeom>
            </p:spPr>
          </p:pic>
          <p:pic>
            <p:nvPicPr>
              <p:cNvPr id="20" name="图片 19">
                <a:extLst>
                  <a:ext uri="{FF2B5EF4-FFF2-40B4-BE49-F238E27FC236}">
                    <a16:creationId xmlns:a16="http://schemas.microsoft.com/office/drawing/2014/main" id="{F7D710B8-6CA2-5612-12A3-13532D7F621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6363" y="3931864"/>
                <a:ext cx="575316" cy="575316"/>
              </a:xfrm>
              <a:prstGeom prst="rect">
                <a:avLst/>
              </a:prstGeom>
            </p:spPr>
          </p:pic>
          <p:sp>
            <p:nvSpPr>
              <p:cNvPr id="21" name="文本框 20">
                <a:extLst>
                  <a:ext uri="{FF2B5EF4-FFF2-40B4-BE49-F238E27FC236}">
                    <a16:creationId xmlns:a16="http://schemas.microsoft.com/office/drawing/2014/main" id="{77DEE4C1-C282-511B-8599-5296149A8C6D}"/>
                  </a:ext>
                </a:extLst>
              </p:cNvPr>
              <p:cNvSpPr txBox="1"/>
              <p:nvPr/>
            </p:nvSpPr>
            <p:spPr>
              <a:xfrm>
                <a:off x="3457818" y="2391286"/>
                <a:ext cx="649218" cy="2106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66" hangingPunct="0"/>
                <a:r>
                  <a:rPr lang="zh-CN" altLang="en-US" sz="900" dirty="0">
                    <a:solidFill>
                      <a:srgbClr val="650F18"/>
                    </a:solidFill>
                    <a:sym typeface="Helvetica Neue"/>
                  </a:rPr>
                  <a:t>辅助听耳机</a:t>
                </a:r>
                <a:endParaRPr lang="zh-CN" altLang="en-US" sz="1600" dirty="0">
                  <a:solidFill>
                    <a:srgbClr val="650F18"/>
                  </a:solidFill>
                  <a:sym typeface="Helvetica Neue"/>
                </a:endParaRPr>
              </a:p>
            </p:txBody>
          </p:sp>
          <p:sp>
            <p:nvSpPr>
              <p:cNvPr id="22" name="文本框 21">
                <a:extLst>
                  <a:ext uri="{FF2B5EF4-FFF2-40B4-BE49-F238E27FC236}">
                    <a16:creationId xmlns:a16="http://schemas.microsoft.com/office/drawing/2014/main" id="{9DE56BB8-766B-AD63-536F-33AE1B480F55}"/>
                  </a:ext>
                </a:extLst>
              </p:cNvPr>
              <p:cNvSpPr txBox="1"/>
              <p:nvPr/>
            </p:nvSpPr>
            <p:spPr>
              <a:xfrm>
                <a:off x="5468038" y="2154529"/>
                <a:ext cx="646012" cy="2106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algn="ctr" defTabSz="410766" hangingPunct="0"/>
                <a:r>
                  <a:rPr lang="en-US" altLang="zh-CN" sz="900" dirty="0">
                    <a:solidFill>
                      <a:srgbClr val="650F18"/>
                    </a:solidFill>
                  </a:rPr>
                  <a:t>USB </a:t>
                </a:r>
                <a:r>
                  <a:rPr lang="zh-CN" altLang="en-US" sz="900" dirty="0">
                    <a:solidFill>
                      <a:srgbClr val="650F18"/>
                    </a:solidFill>
                  </a:rPr>
                  <a:t>麦克风</a:t>
                </a:r>
                <a:endParaRPr lang="zh-CN" altLang="en-US" sz="1600" b="1" dirty="0">
                  <a:solidFill>
                    <a:srgbClr val="650F18"/>
                  </a:solidFill>
                  <a:sym typeface="Helvetica Neue"/>
                </a:endParaRPr>
              </a:p>
            </p:txBody>
          </p:sp>
        </p:grpSp>
      </p:grpSp>
      <p:sp>
        <p:nvSpPr>
          <p:cNvPr id="3" name="页脚占位符 2">
            <a:extLst>
              <a:ext uri="{FF2B5EF4-FFF2-40B4-BE49-F238E27FC236}">
                <a16:creationId xmlns:a16="http://schemas.microsoft.com/office/drawing/2014/main" id="{573B20CE-A33B-33A3-E71D-72D6DC6F8B6A}"/>
              </a:ext>
            </a:extLst>
          </p:cNvPr>
          <p:cNvSpPr>
            <a:spLocks noGrp="1"/>
          </p:cNvSpPr>
          <p:nvPr>
            <p:ph type="ftr" sz="quarter" idx="11"/>
          </p:nvPr>
        </p:nvSpPr>
        <p:spPr/>
        <p:txBody>
          <a:bodyPr/>
          <a:lstStyle/>
          <a:p>
            <a:pPr rtl="0"/>
            <a:r>
              <a:rPr lang="zh-CN" altLang="en-US"/>
              <a:t>深圳市九音科技有限公司</a:t>
            </a:r>
            <a:endParaRPr lang="en-US" dirty="0"/>
          </a:p>
        </p:txBody>
      </p:sp>
      <p:sp>
        <p:nvSpPr>
          <p:cNvPr id="25" name="灯片编号占位符 24">
            <a:extLst>
              <a:ext uri="{FF2B5EF4-FFF2-40B4-BE49-F238E27FC236}">
                <a16:creationId xmlns:a16="http://schemas.microsoft.com/office/drawing/2014/main" id="{8E4F50EC-CF10-E638-C2AE-68F09B40DD54}"/>
              </a:ext>
            </a:extLst>
          </p:cNvPr>
          <p:cNvSpPr>
            <a:spLocks noGrp="1"/>
          </p:cNvSpPr>
          <p:nvPr>
            <p:ph type="sldNum" sz="quarter" idx="12"/>
          </p:nvPr>
        </p:nvSpPr>
        <p:spPr/>
        <p:txBody>
          <a:bodyPr/>
          <a:lstStyle/>
          <a:p>
            <a:pPr rtl="0"/>
            <a:fld id="{3A98EE3D-8CD1-4C3F-BD1C-C98C9596463C}" type="slidenum">
              <a:rPr lang="en-US" smtClean="0"/>
              <a:t>4</a:t>
            </a:fld>
            <a:endParaRPr lang="en-US" dirty="0"/>
          </a:p>
        </p:txBody>
      </p:sp>
    </p:spTree>
    <p:extLst>
      <p:ext uri="{BB962C8B-B14F-4D97-AF65-F5344CB8AC3E}">
        <p14:creationId xmlns:p14="http://schemas.microsoft.com/office/powerpoint/2010/main" val="2999116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B2EA78-AEB3-469B-9025-3B17201A457B}"/>
              </a:ext>
            </a:extLst>
          </p:cNvPr>
          <p:cNvSpPr>
            <a:spLocks noGrp="1"/>
          </p:cNvSpPr>
          <p:nvPr>
            <p:ph type="title"/>
          </p:nvPr>
        </p:nvSpPr>
        <p:spPr/>
        <p:txBody>
          <a:bodyPr rtlCol="0" anchor="ctr">
            <a:normAutofit/>
          </a:bodyPr>
          <a:lstStyle/>
          <a:p>
            <a:pPr lvl="0" rtl="0"/>
            <a:r>
              <a:rPr lang="zh-CN" altLang="en-US" sz="4800" i="1" dirty="0"/>
              <a:t>前端语音信号的捕获和处理</a:t>
            </a:r>
            <a:endParaRPr lang="zh-cn" sz="4800" i="1" dirty="0"/>
          </a:p>
        </p:txBody>
      </p:sp>
      <p:sp>
        <p:nvSpPr>
          <p:cNvPr id="3" name="副标题 2">
            <a:extLst>
              <a:ext uri="{FF2B5EF4-FFF2-40B4-BE49-F238E27FC236}">
                <a16:creationId xmlns:a16="http://schemas.microsoft.com/office/drawing/2014/main" id="{255E1F2F-E259-4EA8-9FFD-3A10AF541859}"/>
              </a:ext>
            </a:extLst>
          </p:cNvPr>
          <p:cNvSpPr>
            <a:spLocks noGrp="1"/>
          </p:cNvSpPr>
          <p:nvPr>
            <p:ph type="body" sz="half" idx="2"/>
          </p:nvPr>
        </p:nvSpPr>
        <p:spPr/>
        <p:txBody>
          <a:bodyPr rtlCol="0">
            <a:normAutofit/>
          </a:bodyPr>
          <a:lstStyle/>
          <a:p>
            <a:pPr marL="342900" indent="-342900" rtl="0">
              <a:buFontTx/>
              <a:buChar char="-"/>
            </a:pPr>
            <a:r>
              <a:rPr lang="en-US" altLang="zh-CN" dirty="0">
                <a:solidFill>
                  <a:srgbClr val="FFFFFF"/>
                </a:solidFill>
              </a:rPr>
              <a:t>SNC8600</a:t>
            </a:r>
            <a:r>
              <a:rPr lang="zh-CN" altLang="en-US" dirty="0">
                <a:solidFill>
                  <a:srgbClr val="FFFFFF"/>
                </a:solidFill>
              </a:rPr>
              <a:t>、</a:t>
            </a:r>
            <a:r>
              <a:rPr lang="en-US" altLang="zh-CN" dirty="0">
                <a:solidFill>
                  <a:srgbClr val="FFFFFF"/>
                </a:solidFill>
              </a:rPr>
              <a:t>SNC8600A</a:t>
            </a:r>
          </a:p>
          <a:p>
            <a:pPr marL="342900" indent="-342900" rtl="0">
              <a:buFontTx/>
              <a:buChar char="-"/>
            </a:pPr>
            <a:r>
              <a:rPr lang="en-US" altLang="zh-CN" dirty="0">
                <a:solidFill>
                  <a:srgbClr val="FFFFFF"/>
                </a:solidFill>
              </a:rPr>
              <a:t>SNC1600</a:t>
            </a:r>
            <a:endParaRPr lang="zh-cn" dirty="0">
              <a:solidFill>
                <a:srgbClr val="FFFFFF"/>
              </a:solidFill>
            </a:endParaRPr>
          </a:p>
        </p:txBody>
      </p:sp>
      <p:sp>
        <p:nvSpPr>
          <p:cNvPr id="4" name="页脚占位符 3">
            <a:extLst>
              <a:ext uri="{FF2B5EF4-FFF2-40B4-BE49-F238E27FC236}">
                <a16:creationId xmlns:a16="http://schemas.microsoft.com/office/drawing/2014/main" id="{1A43B885-30E7-B89B-A02F-1CC9BDABBA77}"/>
              </a:ext>
            </a:extLst>
          </p:cNvPr>
          <p:cNvSpPr>
            <a:spLocks noGrp="1"/>
          </p:cNvSpPr>
          <p:nvPr>
            <p:ph type="ftr" sz="quarter" idx="11"/>
          </p:nvPr>
        </p:nvSpPr>
        <p:spPr/>
        <p:txBody>
          <a:bodyPr/>
          <a:lstStyle/>
          <a:p>
            <a:pPr algn="l" rtl="0"/>
            <a:r>
              <a:rPr lang="zh-CN" altLang="en-US"/>
              <a:t>深圳市九音科技有限公司</a:t>
            </a:r>
            <a:endParaRPr lang="en-US" dirty="0"/>
          </a:p>
        </p:txBody>
      </p:sp>
      <p:sp>
        <p:nvSpPr>
          <p:cNvPr id="5" name="灯片编号占位符 4">
            <a:extLst>
              <a:ext uri="{FF2B5EF4-FFF2-40B4-BE49-F238E27FC236}">
                <a16:creationId xmlns:a16="http://schemas.microsoft.com/office/drawing/2014/main" id="{1FED2DBE-A97A-F011-9BD7-0190DD9201E6}"/>
              </a:ext>
            </a:extLst>
          </p:cNvPr>
          <p:cNvSpPr>
            <a:spLocks noGrp="1"/>
          </p:cNvSpPr>
          <p:nvPr>
            <p:ph type="sldNum" sz="quarter" idx="12"/>
          </p:nvPr>
        </p:nvSpPr>
        <p:spPr/>
        <p:txBody>
          <a:bodyPr/>
          <a:lstStyle/>
          <a:p>
            <a:pPr rtl="0"/>
            <a:fld id="{3A98EE3D-8CD1-4C3F-BD1C-C98C9596463C}" type="slidenum">
              <a:rPr lang="en-US" smtClean="0"/>
              <a:t>5</a:t>
            </a:fld>
            <a:endParaRPr lang="en-US" dirty="0"/>
          </a:p>
        </p:txBody>
      </p:sp>
    </p:spTree>
    <p:extLst>
      <p:ext uri="{BB962C8B-B14F-4D97-AF65-F5344CB8AC3E}">
        <p14:creationId xmlns:p14="http://schemas.microsoft.com/office/powerpoint/2010/main" val="3410049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D21A0A31-87BF-D332-D3D0-6D70D6A8376D}"/>
              </a:ext>
            </a:extLst>
          </p:cNvPr>
          <p:cNvSpPr>
            <a:spLocks noGrp="1"/>
          </p:cNvSpPr>
          <p:nvPr>
            <p:ph type="title"/>
          </p:nvPr>
        </p:nvSpPr>
        <p:spPr/>
        <p:txBody>
          <a:bodyPr/>
          <a:lstStyle/>
          <a:p>
            <a:r>
              <a:rPr lang="en-US" altLang="zh-CN" dirty="0"/>
              <a:t>USB</a:t>
            </a:r>
            <a:r>
              <a:rPr lang="zh-CN" altLang="en-US" dirty="0"/>
              <a:t>麦克风</a:t>
            </a:r>
          </a:p>
        </p:txBody>
      </p:sp>
      <p:sp>
        <p:nvSpPr>
          <p:cNvPr id="6" name="内容占位符 5">
            <a:extLst>
              <a:ext uri="{FF2B5EF4-FFF2-40B4-BE49-F238E27FC236}">
                <a16:creationId xmlns:a16="http://schemas.microsoft.com/office/drawing/2014/main" id="{C4EE36B7-470F-2F78-2539-E0694A2E4486}"/>
              </a:ext>
            </a:extLst>
          </p:cNvPr>
          <p:cNvSpPr>
            <a:spLocks noGrp="1"/>
          </p:cNvSpPr>
          <p:nvPr>
            <p:ph sz="half" idx="1"/>
          </p:nvPr>
        </p:nvSpPr>
        <p:spPr>
          <a:xfrm>
            <a:off x="6096000" y="1721069"/>
            <a:ext cx="5231486" cy="1870796"/>
          </a:xfrm>
        </p:spPr>
        <p:txBody>
          <a:bodyPr>
            <a:normAutofit/>
          </a:bodyPr>
          <a:lstStyle/>
          <a:p>
            <a:r>
              <a:rPr lang="zh-CN" altLang="en-US" dirty="0">
                <a:latin typeface="新宋体" panose="02010609030101010101" pitchFamily="49" charset="-122"/>
                <a:ea typeface="新宋体" panose="02010609030101010101" pitchFamily="49" charset="-122"/>
              </a:rPr>
              <a:t>方案说明</a:t>
            </a:r>
            <a:endParaRPr lang="en-US" altLang="zh-CN" dirty="0">
              <a:latin typeface="新宋体" panose="02010609030101010101" pitchFamily="49" charset="-122"/>
              <a:ea typeface="新宋体" panose="02010609030101010101" pitchFamily="49" charset="-122"/>
            </a:endParaRPr>
          </a:p>
          <a:p>
            <a:pPr lvl="1"/>
            <a:r>
              <a:rPr lang="en-US" altLang="zh-CN" dirty="0">
                <a:latin typeface="新宋体" panose="02010609030101010101" pitchFamily="49" charset="-122"/>
                <a:ea typeface="新宋体" panose="02010609030101010101" pitchFamily="49" charset="-122"/>
              </a:rPr>
              <a:t>ADC</a:t>
            </a:r>
            <a:r>
              <a:rPr lang="zh-CN" altLang="zh-CN" dirty="0">
                <a:latin typeface="新宋体" panose="02010609030101010101" pitchFamily="49" charset="-122"/>
                <a:ea typeface="新宋体" panose="02010609030101010101" pitchFamily="49" charset="-122"/>
              </a:rPr>
              <a:t>及</a:t>
            </a:r>
            <a:r>
              <a:rPr lang="en-US" altLang="zh-CN" dirty="0">
                <a:latin typeface="新宋体" panose="02010609030101010101" pitchFamily="49" charset="-122"/>
                <a:ea typeface="新宋体" panose="02010609030101010101" pitchFamily="49" charset="-122"/>
              </a:rPr>
              <a:t>DAC</a:t>
            </a:r>
            <a:r>
              <a:rPr lang="zh-CN" altLang="zh-CN" dirty="0">
                <a:latin typeface="新宋体" panose="02010609030101010101" pitchFamily="49" charset="-122"/>
                <a:ea typeface="新宋体" panose="02010609030101010101" pitchFamily="49" charset="-122"/>
              </a:rPr>
              <a:t>最高采样支持：</a:t>
            </a:r>
            <a:r>
              <a:rPr lang="en-US" altLang="zh-CN" dirty="0">
                <a:latin typeface="新宋体" panose="02010609030101010101" pitchFamily="49" charset="-122"/>
                <a:ea typeface="新宋体" panose="02010609030101010101" pitchFamily="49" charset="-122"/>
              </a:rPr>
              <a:t>24Bit/192KHz</a:t>
            </a:r>
            <a:endParaRPr lang="zh-CN" altLang="zh-CN" dirty="0">
              <a:latin typeface="新宋体" panose="02010609030101010101" pitchFamily="49" charset="-122"/>
              <a:ea typeface="新宋体" panose="02010609030101010101" pitchFamily="49" charset="-122"/>
            </a:endParaRPr>
          </a:p>
          <a:p>
            <a:pPr lvl="1" algn="just"/>
            <a:r>
              <a:rPr lang="en-US" altLang="zh-CN" dirty="0">
                <a:latin typeface="新宋体" panose="02010609030101010101" pitchFamily="49" charset="-122"/>
                <a:ea typeface="新宋体" panose="02010609030101010101" pitchFamily="49" charset="-122"/>
              </a:rPr>
              <a:t>ADC</a:t>
            </a:r>
            <a:r>
              <a:rPr lang="zh-CN" altLang="zh-CN" dirty="0">
                <a:latin typeface="新宋体" panose="02010609030101010101" pitchFamily="49" charset="-122"/>
                <a:ea typeface="新宋体" panose="02010609030101010101" pitchFamily="49" charset="-122"/>
              </a:rPr>
              <a:t>及</a:t>
            </a:r>
            <a:r>
              <a:rPr lang="en-US" altLang="zh-CN" dirty="0">
                <a:latin typeface="新宋体" panose="02010609030101010101" pitchFamily="49" charset="-122"/>
                <a:ea typeface="新宋体" panose="02010609030101010101" pitchFamily="49" charset="-122"/>
              </a:rPr>
              <a:t>DAC</a:t>
            </a:r>
            <a:r>
              <a:rPr lang="zh-CN" altLang="zh-CN" dirty="0">
                <a:latin typeface="新宋体" panose="02010609030101010101" pitchFamily="49" charset="-122"/>
                <a:ea typeface="新宋体" panose="02010609030101010101" pitchFamily="49" charset="-122"/>
              </a:rPr>
              <a:t>频率响应</a:t>
            </a:r>
            <a:r>
              <a:rPr lang="zh-CN" altLang="en-US" dirty="0">
                <a:latin typeface="新宋体" panose="02010609030101010101" pitchFamily="49" charset="-122"/>
                <a:ea typeface="新宋体" panose="02010609030101010101" pitchFamily="49" charset="-122"/>
              </a:rPr>
              <a:t>：</a:t>
            </a:r>
            <a:r>
              <a:rPr lang="en-US" altLang="zh-CN" dirty="0">
                <a:latin typeface="新宋体" panose="02010609030101010101" pitchFamily="49" charset="-122"/>
                <a:ea typeface="新宋体" panose="02010609030101010101" pitchFamily="49" charset="-122"/>
              </a:rPr>
              <a:t>20Hz-20KHz</a:t>
            </a:r>
            <a:r>
              <a:rPr lang="zh-CN" altLang="zh-CN" dirty="0">
                <a:latin typeface="新宋体" panose="02010609030101010101" pitchFamily="49" charset="-122"/>
                <a:ea typeface="新宋体" panose="02010609030101010101" pitchFamily="49" charset="-122"/>
              </a:rPr>
              <a:t>波动小于</a:t>
            </a:r>
            <a:r>
              <a:rPr lang="en-US" altLang="zh-CN" dirty="0">
                <a:latin typeface="新宋体" panose="02010609030101010101" pitchFamily="49" charset="-122"/>
                <a:ea typeface="新宋体" panose="02010609030101010101" pitchFamily="49" charset="-122"/>
              </a:rPr>
              <a:t>±1dB</a:t>
            </a:r>
            <a:endParaRPr lang="zh-CN" altLang="zh-CN" dirty="0">
              <a:latin typeface="新宋体" panose="02010609030101010101" pitchFamily="49" charset="-122"/>
              <a:ea typeface="新宋体" panose="02010609030101010101" pitchFamily="49" charset="-122"/>
            </a:endParaRPr>
          </a:p>
          <a:p>
            <a:pPr lvl="1"/>
            <a:r>
              <a:rPr lang="zh-CN" altLang="zh-CN" dirty="0">
                <a:latin typeface="新宋体" panose="02010609030101010101" pitchFamily="49" charset="-122"/>
                <a:ea typeface="新宋体" panose="02010609030101010101" pitchFamily="49" charset="-122"/>
              </a:rPr>
              <a:t>输出功率</a:t>
            </a:r>
            <a:r>
              <a:rPr lang="zh-CN" altLang="en-US" dirty="0">
                <a:latin typeface="新宋体" panose="02010609030101010101" pitchFamily="49" charset="-122"/>
                <a:ea typeface="新宋体" panose="02010609030101010101" pitchFamily="49" charset="-122"/>
              </a:rPr>
              <a:t>：</a:t>
            </a:r>
            <a:r>
              <a:rPr lang="zh-CN" altLang="zh-CN" dirty="0">
                <a:latin typeface="新宋体" panose="02010609030101010101" pitchFamily="49" charset="-122"/>
                <a:ea typeface="新宋体" panose="02010609030101010101" pitchFamily="49" charset="-122"/>
              </a:rPr>
              <a:t>大于</a:t>
            </a:r>
            <a:r>
              <a:rPr lang="en-US" altLang="zh-CN" dirty="0">
                <a:latin typeface="新宋体" panose="02010609030101010101" pitchFamily="49" charset="-122"/>
                <a:ea typeface="新宋体" panose="02010609030101010101" pitchFamily="49" charset="-122"/>
              </a:rPr>
              <a:t>50Mw</a:t>
            </a:r>
            <a:r>
              <a:rPr lang="zh-CN" altLang="zh-CN" dirty="0">
                <a:latin typeface="新宋体" panose="02010609030101010101" pitchFamily="49" charset="-122"/>
                <a:ea typeface="新宋体" panose="02010609030101010101" pitchFamily="49" charset="-122"/>
              </a:rPr>
              <a:t>（</a:t>
            </a:r>
            <a:r>
              <a:rPr lang="en-US" altLang="zh-CN" dirty="0">
                <a:latin typeface="新宋体" panose="02010609030101010101" pitchFamily="49" charset="-122"/>
                <a:ea typeface="新宋体" panose="02010609030101010101" pitchFamily="49" charset="-122"/>
              </a:rPr>
              <a:t>THD&lt;1%</a:t>
            </a:r>
            <a:r>
              <a:rPr lang="zh-CN" altLang="zh-CN" dirty="0">
                <a:latin typeface="新宋体" panose="02010609030101010101" pitchFamily="49" charset="-122"/>
                <a:ea typeface="新宋体" panose="02010609030101010101" pitchFamily="49" charset="-122"/>
              </a:rPr>
              <a:t>，</a:t>
            </a:r>
            <a:r>
              <a:rPr lang="en-US" altLang="zh-CN" dirty="0">
                <a:latin typeface="新宋体" panose="02010609030101010101" pitchFamily="49" charset="-122"/>
                <a:ea typeface="新宋体" panose="02010609030101010101" pitchFamily="49" charset="-122"/>
              </a:rPr>
              <a:t>32R</a:t>
            </a:r>
            <a:r>
              <a:rPr lang="zh-CN" altLang="zh-CN" dirty="0">
                <a:latin typeface="新宋体" panose="02010609030101010101" pitchFamily="49" charset="-122"/>
                <a:ea typeface="新宋体" panose="02010609030101010101" pitchFamily="49" charset="-122"/>
              </a:rPr>
              <a:t>负载）</a:t>
            </a:r>
            <a:endParaRPr lang="en-US" altLang="zh-CN" dirty="0">
              <a:latin typeface="新宋体" panose="02010609030101010101" pitchFamily="49" charset="-122"/>
              <a:ea typeface="新宋体" panose="02010609030101010101" pitchFamily="49" charset="-122"/>
            </a:endParaRPr>
          </a:p>
          <a:p>
            <a:pPr lvl="1"/>
            <a:r>
              <a:rPr lang="en-US" altLang="zh-CN" dirty="0">
                <a:latin typeface="新宋体" panose="02010609030101010101" pitchFamily="49" charset="-122"/>
                <a:ea typeface="新宋体" panose="02010609030101010101" pitchFamily="49" charset="-122"/>
              </a:rPr>
              <a:t>SNR</a:t>
            </a:r>
            <a:r>
              <a:rPr lang="zh-CN" altLang="en-US" dirty="0">
                <a:latin typeface="新宋体" panose="02010609030101010101" pitchFamily="49" charset="-122"/>
                <a:ea typeface="新宋体" panose="02010609030101010101" pitchFamily="49" charset="-122"/>
              </a:rPr>
              <a:t>：</a:t>
            </a:r>
            <a:r>
              <a:rPr lang="en-US" altLang="zh-CN" dirty="0">
                <a:latin typeface="新宋体" panose="02010609030101010101" pitchFamily="49" charset="-122"/>
                <a:ea typeface="新宋体" panose="02010609030101010101" pitchFamily="49" charset="-122"/>
              </a:rPr>
              <a:t>-80dB(ADC</a:t>
            </a:r>
            <a:r>
              <a:rPr lang="zh-CN" altLang="zh-CN" dirty="0">
                <a:latin typeface="新宋体" panose="02010609030101010101" pitchFamily="49" charset="-122"/>
                <a:ea typeface="新宋体" panose="02010609030101010101" pitchFamily="49" charset="-122"/>
              </a:rPr>
              <a:t>增益</a:t>
            </a:r>
            <a:r>
              <a:rPr lang="en-US" altLang="zh-CN" dirty="0">
                <a:latin typeface="新宋体" panose="02010609030101010101" pitchFamily="49" charset="-122"/>
                <a:ea typeface="新宋体" panose="02010609030101010101" pitchFamily="49" charset="-122"/>
              </a:rPr>
              <a:t>=20dB)</a:t>
            </a:r>
          </a:p>
          <a:p>
            <a:endParaRPr lang="zh-CN" altLang="en-US" dirty="0">
              <a:latin typeface="新宋体" panose="02010609030101010101" pitchFamily="49" charset="-122"/>
              <a:ea typeface="新宋体" panose="02010609030101010101" pitchFamily="49" charset="-122"/>
            </a:endParaRPr>
          </a:p>
        </p:txBody>
      </p:sp>
      <p:grpSp>
        <p:nvGrpSpPr>
          <p:cNvPr id="73" name="组合 72">
            <a:extLst>
              <a:ext uri="{FF2B5EF4-FFF2-40B4-BE49-F238E27FC236}">
                <a16:creationId xmlns:a16="http://schemas.microsoft.com/office/drawing/2014/main" id="{4AA32692-AB98-BD8F-E583-6510BA1B481E}"/>
              </a:ext>
            </a:extLst>
          </p:cNvPr>
          <p:cNvGrpSpPr/>
          <p:nvPr/>
        </p:nvGrpSpPr>
        <p:grpSpPr>
          <a:xfrm>
            <a:off x="5955322" y="3215336"/>
            <a:ext cx="5734153" cy="2281107"/>
            <a:chOff x="5510082" y="3142987"/>
            <a:chExt cx="6045337" cy="2281107"/>
          </a:xfrm>
        </p:grpSpPr>
        <p:grpSp>
          <p:nvGrpSpPr>
            <p:cNvPr id="45" name="组合 44">
              <a:extLst>
                <a:ext uri="{FF2B5EF4-FFF2-40B4-BE49-F238E27FC236}">
                  <a16:creationId xmlns:a16="http://schemas.microsoft.com/office/drawing/2014/main" id="{BB703567-197A-D0E9-63B7-036F066AB525}"/>
                </a:ext>
              </a:extLst>
            </p:cNvPr>
            <p:cNvGrpSpPr/>
            <p:nvPr/>
          </p:nvGrpSpPr>
          <p:grpSpPr>
            <a:xfrm>
              <a:off x="5510082" y="3715400"/>
              <a:ext cx="2130723" cy="1708694"/>
              <a:chOff x="6893453" y="3661162"/>
              <a:chExt cx="2713392" cy="1964766"/>
            </a:xfrm>
          </p:grpSpPr>
          <p:grpSp>
            <p:nvGrpSpPr>
              <p:cNvPr id="21" name="组合 20">
                <a:extLst>
                  <a:ext uri="{FF2B5EF4-FFF2-40B4-BE49-F238E27FC236}">
                    <a16:creationId xmlns:a16="http://schemas.microsoft.com/office/drawing/2014/main" id="{4F45CBB3-5AB1-9C8F-792B-E312F84FCEDD}"/>
                  </a:ext>
                </a:extLst>
              </p:cNvPr>
              <p:cNvGrpSpPr/>
              <p:nvPr/>
            </p:nvGrpSpPr>
            <p:grpSpPr>
              <a:xfrm>
                <a:off x="6893453" y="3661162"/>
                <a:ext cx="2649946" cy="1964766"/>
                <a:chOff x="215684" y="2286000"/>
                <a:chExt cx="3898936" cy="2886286"/>
              </a:xfrm>
            </p:grpSpPr>
            <p:pic>
              <p:nvPicPr>
                <p:cNvPr id="31" name="图片 30">
                  <a:extLst>
                    <a:ext uri="{FF2B5EF4-FFF2-40B4-BE49-F238E27FC236}">
                      <a16:creationId xmlns:a16="http://schemas.microsoft.com/office/drawing/2014/main" id="{BDFA80CC-56C5-4281-9426-0D66AFECA32F}"/>
                    </a:ext>
                  </a:extLst>
                </p:cNvPr>
                <p:cNvPicPr>
                  <a:picLocks noChangeAspect="1"/>
                </p:cNvPicPr>
                <p:nvPr/>
              </p:nvPicPr>
              <p:blipFill>
                <a:blip r:embed="rId2">
                  <a:duotone>
                    <a:schemeClr val="accent1">
                      <a:shade val="45000"/>
                      <a:satMod val="135000"/>
                    </a:schemeClr>
                    <a:prstClr val="white"/>
                  </a:duotone>
                </a:blip>
                <a:stretch>
                  <a:fillRect/>
                </a:stretch>
              </p:blipFill>
              <p:spPr>
                <a:xfrm>
                  <a:off x="215684" y="2286000"/>
                  <a:ext cx="3898936" cy="2886286"/>
                </a:xfrm>
                <a:prstGeom prst="rect">
                  <a:avLst/>
                </a:prstGeom>
              </p:spPr>
            </p:pic>
            <p:sp>
              <p:nvSpPr>
                <p:cNvPr id="32" name="矩形 31">
                  <a:extLst>
                    <a:ext uri="{FF2B5EF4-FFF2-40B4-BE49-F238E27FC236}">
                      <a16:creationId xmlns:a16="http://schemas.microsoft.com/office/drawing/2014/main" id="{EFDA489B-042F-BF85-5BAB-D06E86B2A7C3}"/>
                    </a:ext>
                  </a:extLst>
                </p:cNvPr>
                <p:cNvSpPr/>
                <p:nvPr/>
              </p:nvSpPr>
              <p:spPr>
                <a:xfrm>
                  <a:off x="364054" y="2446665"/>
                  <a:ext cx="3691472" cy="1625801"/>
                </a:xfrm>
                <a:prstGeom prst="rect">
                  <a:avLst/>
                </a:prstGeom>
              </p:spPr>
              <p:style>
                <a:lnRef idx="2">
                  <a:schemeClr val="accent3"/>
                </a:lnRef>
                <a:fillRef idx="1">
                  <a:schemeClr val="lt1"/>
                </a:fillRef>
                <a:effectRef idx="0">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endParaRPr lang="zh-CN" altLang="en-US" sz="1000"/>
                </a:p>
              </p:txBody>
            </p:sp>
          </p:grpSp>
          <p:pic>
            <p:nvPicPr>
              <p:cNvPr id="23" name="图片 22">
                <a:extLst>
                  <a:ext uri="{FF2B5EF4-FFF2-40B4-BE49-F238E27FC236}">
                    <a16:creationId xmlns:a16="http://schemas.microsoft.com/office/drawing/2014/main" id="{34659A23-ACA2-09B0-3A7E-202D54006208}"/>
                  </a:ext>
                </a:extLst>
              </p:cNvPr>
              <p:cNvPicPr>
                <a:picLocks noChangeAspect="1"/>
              </p:cNvPicPr>
              <p:nvPr/>
            </p:nvPicPr>
            <p:blipFill rotWithShape="1">
              <a:blip r:embed="rId3">
                <a:duotone>
                  <a:schemeClr val="accent3">
                    <a:shade val="45000"/>
                    <a:satMod val="135000"/>
                  </a:schemeClr>
                  <a:prstClr val="white"/>
                </a:duotone>
              </a:blip>
              <a:srcRect l="-4315" t="-1272" r="4315" b="10793"/>
              <a:stretch/>
            </p:blipFill>
            <p:spPr>
              <a:xfrm>
                <a:off x="7823590" y="4405747"/>
                <a:ext cx="1644097" cy="493916"/>
              </a:xfrm>
              <a:prstGeom prst="rect">
                <a:avLst/>
              </a:prstGeom>
            </p:spPr>
          </p:pic>
          <p:pic>
            <p:nvPicPr>
              <p:cNvPr id="24" name="图片 23">
                <a:extLst>
                  <a:ext uri="{FF2B5EF4-FFF2-40B4-BE49-F238E27FC236}">
                    <a16:creationId xmlns:a16="http://schemas.microsoft.com/office/drawing/2014/main" id="{9583C814-427A-0B2C-9A00-0A9E8B762C47}"/>
                  </a:ext>
                </a:extLst>
              </p:cNvPr>
              <p:cNvPicPr>
                <a:picLocks noChangeAspect="1"/>
              </p:cNvPicPr>
              <p:nvPr/>
            </p:nvPicPr>
            <p:blipFill>
              <a:blip r:embed="rId4">
                <a:duotone>
                  <a:schemeClr val="accent3">
                    <a:shade val="45000"/>
                    <a:satMod val="135000"/>
                  </a:schemeClr>
                  <a:prstClr val="white"/>
                </a:duotone>
              </a:blip>
              <a:stretch>
                <a:fillRect/>
              </a:stretch>
            </p:blipFill>
            <p:spPr>
              <a:xfrm>
                <a:off x="7005788" y="3770057"/>
                <a:ext cx="1666551" cy="680045"/>
              </a:xfrm>
              <a:prstGeom prst="rect">
                <a:avLst/>
              </a:prstGeom>
            </p:spPr>
          </p:pic>
          <p:sp>
            <p:nvSpPr>
              <p:cNvPr id="26" name="文本框 36">
                <a:extLst>
                  <a:ext uri="{FF2B5EF4-FFF2-40B4-BE49-F238E27FC236}">
                    <a16:creationId xmlns:a16="http://schemas.microsoft.com/office/drawing/2014/main" id="{CA9017D0-6C76-7F70-A493-F971CF9C391E}"/>
                  </a:ext>
                </a:extLst>
              </p:cNvPr>
              <p:cNvSpPr txBox="1"/>
              <p:nvPr/>
            </p:nvSpPr>
            <p:spPr>
              <a:xfrm>
                <a:off x="8457762" y="3939352"/>
                <a:ext cx="1149083" cy="1999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900" kern="100" dirty="0">
                    <a:solidFill>
                      <a:schemeClr val="accent2">
                        <a:lumMod val="60000"/>
                        <a:lumOff val="40000"/>
                      </a:schemeClr>
                    </a:solidFill>
                    <a:effectLst/>
                    <a:latin typeface="等线" panose="02010600030101010101" pitchFamily="2" charset="-122"/>
                    <a:ea typeface="等线" panose="02010600030101010101" pitchFamily="2" charset="-122"/>
                    <a:cs typeface="Times New Roman" panose="02020603050405020304" pitchFamily="18" charset="0"/>
                  </a:rPr>
                  <a:t>USB </a:t>
                </a:r>
                <a:r>
                  <a:rPr lang="en-US" altLang="zh-CN" sz="900" kern="100" dirty="0">
                    <a:solidFill>
                      <a:schemeClr val="accent2">
                        <a:lumMod val="60000"/>
                        <a:lumOff val="40000"/>
                      </a:schemeClr>
                    </a:solidFill>
                    <a:effectLst/>
                    <a:latin typeface="等线" panose="02010600030101010101" pitchFamily="2" charset="-122"/>
                    <a:ea typeface="等线" panose="02010600030101010101" pitchFamily="2" charset="-122"/>
                    <a:cs typeface="Times New Roman" panose="02020603050405020304" pitchFamily="18" charset="0"/>
                  </a:rPr>
                  <a:t>Playback </a:t>
                </a:r>
                <a:endParaRPr lang="zh-CN" sz="900" kern="100" dirty="0">
                  <a:solidFill>
                    <a:schemeClr val="accent2">
                      <a:lumMod val="60000"/>
                      <a:lumOff val="40000"/>
                    </a:schemeClr>
                  </a:solidFill>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28" name="文本框 38">
                <a:extLst>
                  <a:ext uri="{FF2B5EF4-FFF2-40B4-BE49-F238E27FC236}">
                    <a16:creationId xmlns:a16="http://schemas.microsoft.com/office/drawing/2014/main" id="{F2C5A640-C34B-7CAD-1E57-8E84E0EB31B8}"/>
                  </a:ext>
                </a:extLst>
              </p:cNvPr>
              <p:cNvSpPr txBox="1"/>
              <p:nvPr/>
            </p:nvSpPr>
            <p:spPr>
              <a:xfrm>
                <a:off x="8308156" y="4210549"/>
                <a:ext cx="1000137" cy="245474"/>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just"/>
                <a:r>
                  <a:rPr lang="en-US" altLang="zh-CN" sz="900" kern="100" dirty="0">
                    <a:solidFill>
                      <a:schemeClr val="accent2">
                        <a:lumMod val="60000"/>
                        <a:lumOff val="40000"/>
                      </a:schemeClr>
                    </a:solidFill>
                    <a:effectLst/>
                    <a:latin typeface="等线" panose="02010600030101010101" pitchFamily="2" charset="-122"/>
                    <a:ea typeface="等线" panose="02010600030101010101" pitchFamily="2" charset="-122"/>
                    <a:cs typeface="Times New Roman" panose="02020603050405020304" pitchFamily="18" charset="0"/>
                  </a:rPr>
                  <a:t>Sidetone</a:t>
                </a:r>
                <a:endParaRPr lang="zh-CN" sz="900" kern="100" dirty="0">
                  <a:solidFill>
                    <a:schemeClr val="accent2">
                      <a:lumMod val="60000"/>
                      <a:lumOff val="40000"/>
                    </a:schemeClr>
                  </a:solidFill>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30" name="文本框 40">
                <a:extLst>
                  <a:ext uri="{FF2B5EF4-FFF2-40B4-BE49-F238E27FC236}">
                    <a16:creationId xmlns:a16="http://schemas.microsoft.com/office/drawing/2014/main" id="{2709932D-3A0D-2ABB-4CA2-53583B22EED5}"/>
                  </a:ext>
                </a:extLst>
              </p:cNvPr>
              <p:cNvSpPr txBox="1"/>
              <p:nvPr/>
            </p:nvSpPr>
            <p:spPr>
              <a:xfrm>
                <a:off x="8137609" y="4692973"/>
                <a:ext cx="1076504" cy="240521"/>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just"/>
                <a:r>
                  <a:rPr lang="en-US" sz="900" kern="100" dirty="0">
                    <a:solidFill>
                      <a:schemeClr val="accent2">
                        <a:lumMod val="60000"/>
                        <a:lumOff val="40000"/>
                      </a:schemeClr>
                    </a:solidFill>
                    <a:effectLst/>
                    <a:latin typeface="等线" panose="02010600030101010101" pitchFamily="2" charset="-122"/>
                    <a:ea typeface="等线" panose="02010600030101010101" pitchFamily="2" charset="-122"/>
                    <a:cs typeface="Times New Roman" panose="02020603050405020304" pitchFamily="18" charset="0"/>
                  </a:rPr>
                  <a:t>Mic</a:t>
                </a:r>
                <a:r>
                  <a:rPr lang="en-US" altLang="zh-CN" sz="900" kern="100" dirty="0">
                    <a:solidFill>
                      <a:schemeClr val="accent2">
                        <a:lumMod val="60000"/>
                        <a:lumOff val="40000"/>
                      </a:schemeClr>
                    </a:solidFill>
                    <a:effectLst/>
                    <a:latin typeface="等线" panose="02010600030101010101" pitchFamily="2" charset="-122"/>
                    <a:ea typeface="等线" panose="02010600030101010101" pitchFamily="2" charset="-122"/>
                    <a:cs typeface="Times New Roman" panose="02020603050405020304" pitchFamily="18" charset="0"/>
                  </a:rPr>
                  <a:t> Record</a:t>
                </a:r>
                <a:endParaRPr lang="zh-CN" sz="900" kern="100" dirty="0">
                  <a:solidFill>
                    <a:schemeClr val="accent2">
                      <a:lumMod val="60000"/>
                      <a:lumOff val="40000"/>
                    </a:schemeClr>
                  </a:solidFill>
                  <a:effectLst/>
                  <a:latin typeface="等线" panose="02010600030101010101" pitchFamily="2" charset="-122"/>
                  <a:ea typeface="等线" panose="02010600030101010101" pitchFamily="2" charset="-122"/>
                  <a:cs typeface="Times New Roman" panose="02020603050405020304" pitchFamily="18" charset="0"/>
                </a:endParaRPr>
              </a:p>
            </p:txBody>
          </p:sp>
        </p:grpSp>
        <p:grpSp>
          <p:nvGrpSpPr>
            <p:cNvPr id="14" name="组合 13">
              <a:extLst>
                <a:ext uri="{FF2B5EF4-FFF2-40B4-BE49-F238E27FC236}">
                  <a16:creationId xmlns:a16="http://schemas.microsoft.com/office/drawing/2014/main" id="{1249EB7C-341B-F422-01FE-E6EA92A162A6}"/>
                </a:ext>
              </a:extLst>
            </p:cNvPr>
            <p:cNvGrpSpPr/>
            <p:nvPr/>
          </p:nvGrpSpPr>
          <p:grpSpPr>
            <a:xfrm>
              <a:off x="8323960" y="3672479"/>
              <a:ext cx="2374600" cy="1383413"/>
              <a:chOff x="3259454" y="347104"/>
              <a:chExt cx="3958313" cy="2383222"/>
            </a:xfrm>
          </p:grpSpPr>
          <p:sp>
            <p:nvSpPr>
              <p:cNvPr id="33" name="矩形 32">
                <a:extLst>
                  <a:ext uri="{FF2B5EF4-FFF2-40B4-BE49-F238E27FC236}">
                    <a16:creationId xmlns:a16="http://schemas.microsoft.com/office/drawing/2014/main" id="{06D0D9DA-293C-CDA7-9BC5-612018D5C390}"/>
                  </a:ext>
                </a:extLst>
              </p:cNvPr>
              <p:cNvSpPr/>
              <p:nvPr/>
            </p:nvSpPr>
            <p:spPr>
              <a:xfrm flipH="1">
                <a:off x="3674335" y="347104"/>
                <a:ext cx="3263532" cy="2383222"/>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900" kern="100" dirty="0">
                    <a:effectLst/>
                    <a:ea typeface="等线" panose="02010600030101010101" pitchFamily="2" charset="-122"/>
                    <a:cs typeface="Times New Roman" panose="02020603050405020304" pitchFamily="18" charset="0"/>
                  </a:rPr>
                  <a:t> </a:t>
                </a:r>
                <a:endParaRPr lang="zh-CN" sz="900" kern="100" dirty="0">
                  <a:effectLst/>
                  <a:ea typeface="等线" panose="02010600030101010101" pitchFamily="2" charset="-122"/>
                  <a:cs typeface="Times New Roman" panose="02020603050405020304" pitchFamily="18" charset="0"/>
                </a:endParaRPr>
              </a:p>
            </p:txBody>
          </p:sp>
          <p:sp>
            <p:nvSpPr>
              <p:cNvPr id="34" name="矩形: 圆角 33">
                <a:extLst>
                  <a:ext uri="{FF2B5EF4-FFF2-40B4-BE49-F238E27FC236}">
                    <a16:creationId xmlns:a16="http://schemas.microsoft.com/office/drawing/2014/main" id="{8215EF0D-8FDC-6F1D-9167-B631C46C078B}"/>
                  </a:ext>
                </a:extLst>
              </p:cNvPr>
              <p:cNvSpPr/>
              <p:nvPr/>
            </p:nvSpPr>
            <p:spPr>
              <a:xfrm>
                <a:off x="3259454" y="691210"/>
                <a:ext cx="778933" cy="1278466"/>
              </a:xfrm>
              <a:prstGeom prst="roundRect">
                <a:avLst/>
              </a:prstGeom>
            </p:spPr>
            <p:style>
              <a:lnRef idx="1">
                <a:schemeClr val="accent5"/>
              </a:lnRef>
              <a:fillRef idx="2">
                <a:schemeClr val="accent5"/>
              </a:fillRef>
              <a:effectRef idx="1">
                <a:schemeClr val="accent5"/>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sz="900" kern="100" dirty="0">
                    <a:solidFill>
                      <a:schemeClr val="tx1"/>
                    </a:solidFill>
                    <a:effectLst/>
                    <a:ea typeface="等线" panose="02010600030101010101" pitchFamily="2" charset="-122"/>
                    <a:cs typeface="Times New Roman" panose="02020603050405020304" pitchFamily="18" charset="0"/>
                  </a:rPr>
                  <a:t>USB</a:t>
                </a:r>
                <a:endParaRPr lang="zh-CN" sz="900" kern="100" dirty="0">
                  <a:solidFill>
                    <a:schemeClr val="tx1"/>
                  </a:solidFill>
                  <a:effectLst/>
                  <a:ea typeface="等线" panose="02010600030101010101" pitchFamily="2" charset="-122"/>
                  <a:cs typeface="Times New Roman" panose="02020603050405020304" pitchFamily="18" charset="0"/>
                </a:endParaRPr>
              </a:p>
            </p:txBody>
          </p:sp>
          <p:sp>
            <p:nvSpPr>
              <p:cNvPr id="35" name="矩形: 圆角 34">
                <a:extLst>
                  <a:ext uri="{FF2B5EF4-FFF2-40B4-BE49-F238E27FC236}">
                    <a16:creationId xmlns:a16="http://schemas.microsoft.com/office/drawing/2014/main" id="{CE97ACC7-3C8C-2509-CE2B-51CAE82769B0}"/>
                  </a:ext>
                </a:extLst>
              </p:cNvPr>
              <p:cNvSpPr/>
              <p:nvPr/>
            </p:nvSpPr>
            <p:spPr>
              <a:xfrm>
                <a:off x="6591040" y="496519"/>
                <a:ext cx="626727" cy="660520"/>
              </a:xfrm>
              <a:prstGeom prst="roundRect">
                <a:avLst/>
              </a:prstGeom>
            </p:spPr>
            <p:style>
              <a:lnRef idx="1">
                <a:schemeClr val="accent5"/>
              </a:lnRef>
              <a:fillRef idx="2">
                <a:schemeClr val="accent5"/>
              </a:fillRef>
              <a:effectRef idx="1">
                <a:schemeClr val="accent5"/>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sz="700" kern="100" dirty="0">
                    <a:solidFill>
                      <a:schemeClr val="tx1"/>
                    </a:solidFill>
                    <a:effectLst/>
                    <a:ea typeface="等线" panose="02010600030101010101" pitchFamily="2" charset="-122"/>
                    <a:cs typeface="Times New Roman" panose="02020603050405020304" pitchFamily="18" charset="0"/>
                  </a:rPr>
                  <a:t>Mic</a:t>
                </a:r>
                <a:endParaRPr lang="zh-CN" sz="700" kern="100" dirty="0">
                  <a:solidFill>
                    <a:schemeClr val="tx1"/>
                  </a:solidFill>
                  <a:effectLst/>
                  <a:ea typeface="等线" panose="02010600030101010101" pitchFamily="2" charset="-122"/>
                  <a:cs typeface="Times New Roman" panose="02020603050405020304" pitchFamily="18" charset="0"/>
                </a:endParaRPr>
              </a:p>
            </p:txBody>
          </p:sp>
          <p:sp>
            <p:nvSpPr>
              <p:cNvPr id="36" name="矩形: 圆角 35">
                <a:extLst>
                  <a:ext uri="{FF2B5EF4-FFF2-40B4-BE49-F238E27FC236}">
                    <a16:creationId xmlns:a16="http://schemas.microsoft.com/office/drawing/2014/main" id="{ACB96303-07D7-426B-E97C-172C402EA850}"/>
                  </a:ext>
                </a:extLst>
              </p:cNvPr>
              <p:cNvSpPr/>
              <p:nvPr/>
            </p:nvSpPr>
            <p:spPr>
              <a:xfrm>
                <a:off x="6582124" y="1808394"/>
                <a:ext cx="622964" cy="652345"/>
              </a:xfrm>
              <a:prstGeom prst="roundRect">
                <a:avLst/>
              </a:prstGeom>
            </p:spPr>
            <p:style>
              <a:lnRef idx="1">
                <a:schemeClr val="accent5"/>
              </a:lnRef>
              <a:fillRef idx="2">
                <a:schemeClr val="accent5"/>
              </a:fillRef>
              <a:effectRef idx="1">
                <a:schemeClr val="accent5"/>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sz="700" kern="100" dirty="0">
                    <a:solidFill>
                      <a:schemeClr val="tx1"/>
                    </a:solidFill>
                    <a:effectLst/>
                    <a:ea typeface="等线" panose="02010600030101010101" pitchFamily="2" charset="-122"/>
                    <a:cs typeface="Times New Roman" panose="02020603050405020304" pitchFamily="18" charset="0"/>
                  </a:rPr>
                  <a:t>3.5mm</a:t>
                </a:r>
                <a:endParaRPr lang="zh-CN" sz="700" kern="100" dirty="0">
                  <a:solidFill>
                    <a:schemeClr val="tx1"/>
                  </a:solidFill>
                  <a:effectLst/>
                  <a:ea typeface="等线" panose="02010600030101010101" pitchFamily="2" charset="-122"/>
                  <a:cs typeface="Times New Roman" panose="02020603050405020304" pitchFamily="18" charset="0"/>
                </a:endParaRPr>
              </a:p>
            </p:txBody>
          </p:sp>
          <p:cxnSp>
            <p:nvCxnSpPr>
              <p:cNvPr id="37" name="连接符: 肘形 36">
                <a:extLst>
                  <a:ext uri="{FF2B5EF4-FFF2-40B4-BE49-F238E27FC236}">
                    <a16:creationId xmlns:a16="http://schemas.microsoft.com/office/drawing/2014/main" id="{3C20A775-E455-5F01-3166-CBAFF4596796}"/>
                  </a:ext>
                </a:extLst>
              </p:cNvPr>
              <p:cNvCxnSpPr>
                <a:cxnSpLocks/>
                <a:stCxn id="34" idx="3"/>
                <a:endCxn id="8" idx="2"/>
              </p:cNvCxnSpPr>
              <p:nvPr/>
            </p:nvCxnSpPr>
            <p:spPr>
              <a:xfrm>
                <a:off x="4038386" y="1330443"/>
                <a:ext cx="294280" cy="45024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连接符: 肘形 37">
                <a:extLst>
                  <a:ext uri="{FF2B5EF4-FFF2-40B4-BE49-F238E27FC236}">
                    <a16:creationId xmlns:a16="http://schemas.microsoft.com/office/drawing/2014/main" id="{33932716-816A-A526-EB8E-61A8AE338920}"/>
                  </a:ext>
                </a:extLst>
              </p:cNvPr>
              <p:cNvCxnSpPr>
                <a:stCxn id="35" idx="1"/>
              </p:cNvCxnSpPr>
              <p:nvPr/>
            </p:nvCxnSpPr>
            <p:spPr>
              <a:xfrm rot="10800000" flipV="1">
                <a:off x="4038386" y="826778"/>
                <a:ext cx="2552654" cy="24516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连接符: 肘形 38">
                <a:extLst>
                  <a:ext uri="{FF2B5EF4-FFF2-40B4-BE49-F238E27FC236}">
                    <a16:creationId xmlns:a16="http://schemas.microsoft.com/office/drawing/2014/main" id="{889193A4-0C2F-B3ED-F609-B4F3D5DDF77E}"/>
                  </a:ext>
                </a:extLst>
              </p:cNvPr>
              <p:cNvCxnSpPr>
                <a:cxnSpLocks/>
                <a:stCxn id="35" idx="1"/>
                <a:endCxn id="40" idx="0"/>
              </p:cNvCxnSpPr>
              <p:nvPr/>
            </p:nvCxnSpPr>
            <p:spPr>
              <a:xfrm rot="10800000" flipV="1">
                <a:off x="6104070" y="826777"/>
                <a:ext cx="486972" cy="24559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椭圆 39">
                <a:extLst>
                  <a:ext uri="{FF2B5EF4-FFF2-40B4-BE49-F238E27FC236}">
                    <a16:creationId xmlns:a16="http://schemas.microsoft.com/office/drawing/2014/main" id="{9B5579DB-C43E-833A-C2F5-EFDAE8888F73}"/>
                  </a:ext>
                </a:extLst>
              </p:cNvPr>
              <p:cNvSpPr/>
              <p:nvPr/>
            </p:nvSpPr>
            <p:spPr>
              <a:xfrm>
                <a:off x="5626012" y="1072376"/>
                <a:ext cx="956112" cy="508585"/>
              </a:xfrm>
              <a:prstGeom prst="ellipse">
                <a:avLst/>
              </a:prstGeom>
            </p:spPr>
            <p:style>
              <a:lnRef idx="1">
                <a:schemeClr val="accent4"/>
              </a:lnRef>
              <a:fillRef idx="2">
                <a:schemeClr val="accent4"/>
              </a:fillRef>
              <a:effectRef idx="1">
                <a:schemeClr val="accent4"/>
              </a:effectRef>
              <a:fontRef idx="minor">
                <a:schemeClr val="dk1"/>
              </a:fontRef>
            </p:style>
            <p:txBody>
              <a:bodyPr rot="0" spcFirstLastPara="0" vert="horz" wrap="square" lIns="0" tIns="0" rIns="0" bIns="0" numCol="1" spcCol="0" rtlCol="0" fromWordArt="0" anchor="t" anchorCtr="0" forceAA="0" compatLnSpc="1">
                <a:prstTxWarp prst="textNoShape">
                  <a:avLst/>
                </a:prstTxWarp>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altLang="zh-CN" sz="700" kern="100" dirty="0">
                    <a:effectLst/>
                    <a:ea typeface="等线" panose="02010600030101010101" pitchFamily="2" charset="-122"/>
                    <a:cs typeface="Times New Roman" panose="02020603050405020304" pitchFamily="18" charset="0"/>
                  </a:rPr>
                  <a:t>Sidetone Gain</a:t>
                </a:r>
                <a:endParaRPr lang="zh-CN" sz="700" kern="100" dirty="0">
                  <a:effectLst/>
                  <a:ea typeface="等线" panose="02010600030101010101" pitchFamily="2" charset="-122"/>
                  <a:cs typeface="Times New Roman" panose="02020603050405020304" pitchFamily="18" charset="0"/>
                </a:endParaRPr>
              </a:p>
            </p:txBody>
          </p:sp>
          <p:sp>
            <p:nvSpPr>
              <p:cNvPr id="41" name="椭圆 40">
                <a:extLst>
                  <a:ext uri="{FF2B5EF4-FFF2-40B4-BE49-F238E27FC236}">
                    <a16:creationId xmlns:a16="http://schemas.microsoft.com/office/drawing/2014/main" id="{61E5CB29-5AF5-7F9C-D6E1-C76C24435080}"/>
                  </a:ext>
                </a:extLst>
              </p:cNvPr>
              <p:cNvSpPr/>
              <p:nvPr/>
            </p:nvSpPr>
            <p:spPr>
              <a:xfrm>
                <a:off x="4453268" y="678528"/>
                <a:ext cx="1221414" cy="541667"/>
              </a:xfrm>
              <a:prstGeom prst="ellipse">
                <a:avLst/>
              </a:prstGeom>
            </p:spPr>
            <p:style>
              <a:lnRef idx="1">
                <a:schemeClr val="accent4"/>
              </a:lnRef>
              <a:fillRef idx="2">
                <a:schemeClr val="accent4"/>
              </a:fillRef>
              <a:effectRef idx="1">
                <a:schemeClr val="accent4"/>
              </a:effectRef>
              <a:fontRef idx="minor">
                <a:schemeClr val="dk1"/>
              </a:fontRef>
            </p:style>
            <p:txBody>
              <a:bodyPr rot="0" spcFirstLastPara="0" vert="horz" wrap="square" lIns="0" tIns="0" rIns="0" bIns="0" numCol="1" spcCol="0" rtlCol="0" fromWordArt="0" anchor="t" anchorCtr="0" forceAA="0" compatLnSpc="1">
                <a:prstTxWarp prst="textNoShape">
                  <a:avLst/>
                </a:prstTxWarp>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700" kern="100" dirty="0">
                    <a:effectLst/>
                    <a:ea typeface="等线" panose="02010600030101010101" pitchFamily="2" charset="-122"/>
                    <a:cs typeface="Times New Roman" panose="02020603050405020304" pitchFamily="18" charset="0"/>
                  </a:rPr>
                  <a:t>Mic</a:t>
                </a:r>
                <a:endParaRPr lang="en-US" altLang="zh-CN" sz="700" kern="100" dirty="0">
                  <a:effectLst/>
                  <a:ea typeface="等线" panose="02010600030101010101" pitchFamily="2" charset="-122"/>
                  <a:cs typeface="Times New Roman" panose="02020603050405020304" pitchFamily="18" charset="0"/>
                </a:endParaRPr>
              </a:p>
              <a:p>
                <a:pPr algn="ctr"/>
                <a:r>
                  <a:rPr lang="en-US" altLang="zh-CN" sz="700" kern="100" dirty="0">
                    <a:ea typeface="等线" panose="02010600030101010101" pitchFamily="2" charset="-122"/>
                    <a:cs typeface="Times New Roman" panose="02020603050405020304" pitchFamily="18" charset="0"/>
                  </a:rPr>
                  <a:t>Record Gain</a:t>
                </a:r>
                <a:endParaRPr lang="zh-CN" sz="700" kern="100" dirty="0">
                  <a:effectLst/>
                  <a:ea typeface="等线" panose="02010600030101010101" pitchFamily="2" charset="-122"/>
                  <a:cs typeface="Times New Roman" panose="02020603050405020304" pitchFamily="18" charset="0"/>
                </a:endParaRPr>
              </a:p>
            </p:txBody>
          </p:sp>
          <p:cxnSp>
            <p:nvCxnSpPr>
              <p:cNvPr id="42" name="连接符: 肘形 41">
                <a:extLst>
                  <a:ext uri="{FF2B5EF4-FFF2-40B4-BE49-F238E27FC236}">
                    <a16:creationId xmlns:a16="http://schemas.microsoft.com/office/drawing/2014/main" id="{33FE7E2F-C279-9AAA-BFAC-31B1D392709B}"/>
                  </a:ext>
                </a:extLst>
              </p:cNvPr>
              <p:cNvCxnSpPr>
                <a:cxnSpLocks/>
                <a:stCxn id="40" idx="4"/>
                <a:endCxn id="43" idx="0"/>
              </p:cNvCxnSpPr>
              <p:nvPr/>
            </p:nvCxnSpPr>
            <p:spPr>
              <a:xfrm rot="5400000">
                <a:off x="5666786" y="1767434"/>
                <a:ext cx="623755" cy="250809"/>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椭圆 42">
                <a:extLst>
                  <a:ext uri="{FF2B5EF4-FFF2-40B4-BE49-F238E27FC236}">
                    <a16:creationId xmlns:a16="http://schemas.microsoft.com/office/drawing/2014/main" id="{67CB27A6-8703-267D-9743-A5E2A966BA74}"/>
                  </a:ext>
                </a:extLst>
              </p:cNvPr>
              <p:cNvSpPr/>
              <p:nvPr/>
            </p:nvSpPr>
            <p:spPr>
              <a:xfrm>
                <a:off x="5556819" y="2204716"/>
                <a:ext cx="592882" cy="337604"/>
              </a:xfrm>
              <a:prstGeom prst="ellipse">
                <a:avLst/>
              </a:prstGeom>
            </p:spPr>
            <p:style>
              <a:lnRef idx="1">
                <a:schemeClr val="accent2"/>
              </a:lnRef>
              <a:fillRef idx="2">
                <a:schemeClr val="accent2"/>
              </a:fillRef>
              <a:effectRef idx="1">
                <a:schemeClr val="accent2"/>
              </a:effectRef>
              <a:fontRef idx="minor">
                <a:schemeClr val="dk1"/>
              </a:fontRef>
            </p:style>
            <p:txBody>
              <a:bodyPr rot="0" spcFirstLastPara="0" vert="horz" wrap="square" lIns="0" tIns="0" rIns="0" bIns="0" numCol="1" spcCol="0" rtlCol="0" fromWordArt="0" anchor="t" anchorCtr="0" forceAA="0" compatLnSpc="1">
                <a:prstTxWarp prst="textNoShape">
                  <a:avLst/>
                </a:prstTxWarp>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sz="700" kern="100" dirty="0">
                    <a:effectLst/>
                    <a:ea typeface="等线" panose="02010600030101010101" pitchFamily="2" charset="-122"/>
                    <a:cs typeface="Times New Roman" panose="02020603050405020304" pitchFamily="18" charset="0"/>
                  </a:rPr>
                  <a:t>Mixer</a:t>
                </a:r>
                <a:endParaRPr lang="zh-CN" sz="700" kern="100" dirty="0">
                  <a:effectLst/>
                  <a:ea typeface="等线" panose="02010600030101010101" pitchFamily="2" charset="-122"/>
                  <a:cs typeface="Times New Roman" panose="02020603050405020304" pitchFamily="18" charset="0"/>
                </a:endParaRPr>
              </a:p>
            </p:txBody>
          </p:sp>
        </p:grpSp>
        <p:pic>
          <p:nvPicPr>
            <p:cNvPr id="15" name="图片 14">
              <a:extLst>
                <a:ext uri="{FF2B5EF4-FFF2-40B4-BE49-F238E27FC236}">
                  <a16:creationId xmlns:a16="http://schemas.microsoft.com/office/drawing/2014/main" id="{62B597C5-5AE2-05B4-A1A6-42FCAD1744FB}"/>
                </a:ext>
              </a:extLst>
            </p:cNvPr>
            <p:cNvPicPr>
              <a:picLocks noChangeAspect="1"/>
            </p:cNvPicPr>
            <p:nvPr/>
          </p:nvPicPr>
          <p:blipFill>
            <a:blip r:embed="rId5">
              <a:duotone>
                <a:schemeClr val="accent2">
                  <a:shade val="45000"/>
                  <a:satMod val="135000"/>
                </a:schemeClr>
                <a:prstClr val="white"/>
              </a:duotone>
            </a:blip>
            <a:stretch>
              <a:fillRect/>
            </a:stretch>
          </p:blipFill>
          <p:spPr>
            <a:xfrm>
              <a:off x="10977739" y="4396222"/>
              <a:ext cx="577680" cy="911520"/>
            </a:xfrm>
            <a:prstGeom prst="rect">
              <a:avLst/>
            </a:prstGeom>
          </p:spPr>
        </p:pic>
        <p:pic>
          <p:nvPicPr>
            <p:cNvPr id="16" name="图片 15">
              <a:extLst>
                <a:ext uri="{FF2B5EF4-FFF2-40B4-BE49-F238E27FC236}">
                  <a16:creationId xmlns:a16="http://schemas.microsoft.com/office/drawing/2014/main" id="{29603FCA-D968-9489-49EF-B82A16E09BB1}"/>
                </a:ext>
              </a:extLst>
            </p:cNvPr>
            <p:cNvPicPr>
              <a:picLocks noChangeAspect="1"/>
            </p:cNvPicPr>
            <p:nvPr/>
          </p:nvPicPr>
          <p:blipFill>
            <a:blip r:embed="rId6">
              <a:duotone>
                <a:schemeClr val="accent3">
                  <a:shade val="45000"/>
                  <a:satMod val="135000"/>
                </a:schemeClr>
                <a:prstClr val="white"/>
              </a:duotone>
            </a:blip>
            <a:stretch>
              <a:fillRect/>
            </a:stretch>
          </p:blipFill>
          <p:spPr>
            <a:xfrm>
              <a:off x="7865845" y="4124791"/>
              <a:ext cx="443214" cy="269371"/>
            </a:xfrm>
            <a:prstGeom prst="rect">
              <a:avLst/>
            </a:prstGeom>
          </p:spPr>
        </p:pic>
        <p:cxnSp>
          <p:nvCxnSpPr>
            <p:cNvPr id="17" name="连接符: 曲线 16">
              <a:extLst>
                <a:ext uri="{FF2B5EF4-FFF2-40B4-BE49-F238E27FC236}">
                  <a16:creationId xmlns:a16="http://schemas.microsoft.com/office/drawing/2014/main" id="{00516EA9-2EC8-D646-40F9-343857E92BC2}"/>
                </a:ext>
              </a:extLst>
            </p:cNvPr>
            <p:cNvCxnSpPr>
              <a:stCxn id="15" idx="2"/>
              <a:endCxn id="36" idx="3"/>
            </p:cNvCxnSpPr>
            <p:nvPr/>
          </p:nvCxnSpPr>
          <p:spPr>
            <a:xfrm rot="5400000" flipH="1">
              <a:off x="10679928" y="4721091"/>
              <a:ext cx="597676" cy="575626"/>
            </a:xfrm>
            <a:prstGeom prst="curvedConnector4">
              <a:avLst>
                <a:gd name="adj1" fmla="val -38248"/>
                <a:gd name="adj2" fmla="val 75089"/>
              </a:avLst>
            </a:prstGeom>
            <a:ln>
              <a:tailEnd type="triangle"/>
            </a:ln>
          </p:spPr>
          <p:style>
            <a:lnRef idx="1">
              <a:schemeClr val="accent1"/>
            </a:lnRef>
            <a:fillRef idx="0">
              <a:schemeClr val="accent1"/>
            </a:fillRef>
            <a:effectRef idx="0">
              <a:schemeClr val="accent1"/>
            </a:effectRef>
            <a:fontRef idx="minor">
              <a:schemeClr val="tx1"/>
            </a:fontRef>
          </p:style>
        </p:cxnSp>
        <p:pic>
          <p:nvPicPr>
            <p:cNvPr id="18" name="图片 17">
              <a:extLst>
                <a:ext uri="{FF2B5EF4-FFF2-40B4-BE49-F238E27FC236}">
                  <a16:creationId xmlns:a16="http://schemas.microsoft.com/office/drawing/2014/main" id="{B2EA94DE-F5B6-BCC6-7AB8-4C985DFD558C}"/>
                </a:ext>
              </a:extLst>
            </p:cNvPr>
            <p:cNvPicPr>
              <a:picLocks noChangeAspect="1"/>
            </p:cNvPicPr>
            <p:nvPr/>
          </p:nvPicPr>
          <p:blipFill>
            <a:blip r:embed="rId7">
              <a:duotone>
                <a:schemeClr val="accent4">
                  <a:shade val="45000"/>
                  <a:satMod val="135000"/>
                </a:schemeClr>
                <a:prstClr val="white"/>
              </a:duotone>
            </a:blip>
            <a:stretch>
              <a:fillRect/>
            </a:stretch>
          </p:blipFill>
          <p:spPr>
            <a:xfrm>
              <a:off x="10963102" y="3142987"/>
              <a:ext cx="542153" cy="975671"/>
            </a:xfrm>
            <a:prstGeom prst="rect">
              <a:avLst/>
            </a:prstGeom>
          </p:spPr>
        </p:pic>
        <p:cxnSp>
          <p:nvCxnSpPr>
            <p:cNvPr id="19" name="连接符: 曲线 18">
              <a:extLst>
                <a:ext uri="{FF2B5EF4-FFF2-40B4-BE49-F238E27FC236}">
                  <a16:creationId xmlns:a16="http://schemas.microsoft.com/office/drawing/2014/main" id="{747F3ACE-C6EC-651F-72FF-3898F214B346}"/>
                </a:ext>
              </a:extLst>
            </p:cNvPr>
            <p:cNvCxnSpPr>
              <a:stCxn id="18" idx="2"/>
              <a:endCxn id="35" idx="3"/>
            </p:cNvCxnSpPr>
            <p:nvPr/>
          </p:nvCxnSpPr>
          <p:spPr>
            <a:xfrm rot="5400000" flipH="1">
              <a:off x="10882501" y="3766981"/>
              <a:ext cx="167737" cy="535619"/>
            </a:xfrm>
            <a:prstGeom prst="curvedConnector4">
              <a:avLst>
                <a:gd name="adj1" fmla="val -136285"/>
                <a:gd name="adj2" fmla="val 7530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连接符: 曲线 19">
              <a:extLst>
                <a:ext uri="{FF2B5EF4-FFF2-40B4-BE49-F238E27FC236}">
                  <a16:creationId xmlns:a16="http://schemas.microsoft.com/office/drawing/2014/main" id="{CB12ADBC-3617-A054-823D-F84E17B99DE4}"/>
                </a:ext>
              </a:extLst>
            </p:cNvPr>
            <p:cNvCxnSpPr>
              <a:cxnSpLocks/>
              <a:stCxn id="16" idx="1"/>
              <a:endCxn id="23" idx="3"/>
            </p:cNvCxnSpPr>
            <p:nvPr/>
          </p:nvCxnSpPr>
          <p:spPr>
            <a:xfrm rot="10800000" flipV="1">
              <a:off x="7531529" y="4259476"/>
              <a:ext cx="334317" cy="318237"/>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连接符: 肘形 21">
              <a:extLst>
                <a:ext uri="{FF2B5EF4-FFF2-40B4-BE49-F238E27FC236}">
                  <a16:creationId xmlns:a16="http://schemas.microsoft.com/office/drawing/2014/main" id="{1916DC68-5695-7E2F-A038-7D3F5F40D942}"/>
                </a:ext>
              </a:extLst>
            </p:cNvPr>
            <p:cNvCxnSpPr>
              <a:cxnSpLocks/>
              <a:stCxn id="43" idx="6"/>
              <a:endCxn id="36" idx="1"/>
            </p:cNvCxnSpPr>
            <p:nvPr/>
          </p:nvCxnSpPr>
          <p:spPr>
            <a:xfrm flipV="1">
              <a:off x="10057824" y="4710065"/>
              <a:ext cx="259412" cy="13870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椭圆 7">
              <a:extLst>
                <a:ext uri="{FF2B5EF4-FFF2-40B4-BE49-F238E27FC236}">
                  <a16:creationId xmlns:a16="http://schemas.microsoft.com/office/drawing/2014/main" id="{5BC78472-EB65-9582-9114-B962DB0108AB}"/>
                </a:ext>
              </a:extLst>
            </p:cNvPr>
            <p:cNvSpPr/>
            <p:nvPr/>
          </p:nvSpPr>
          <p:spPr>
            <a:xfrm>
              <a:off x="8967782" y="4346260"/>
              <a:ext cx="852577" cy="316771"/>
            </a:xfrm>
            <a:prstGeom prst="ellipse">
              <a:avLst/>
            </a:prstGeom>
          </p:spPr>
          <p:style>
            <a:lnRef idx="1">
              <a:schemeClr val="accent4"/>
            </a:lnRef>
            <a:fillRef idx="2">
              <a:schemeClr val="accent4"/>
            </a:fillRef>
            <a:effectRef idx="1">
              <a:schemeClr val="accent4"/>
            </a:effectRef>
            <a:fontRef idx="minor">
              <a:schemeClr val="dk1"/>
            </a:fontRef>
          </p:style>
          <p:txBody>
            <a:bodyPr rot="0" spcFirstLastPara="0" vert="horz" wrap="square" lIns="0" tIns="0" rIns="0" bIns="0" numCol="1" spcCol="0" rtlCol="0" fromWordArt="0" anchor="t" anchorCtr="0" forceAA="0" compatLnSpc="1">
              <a:prstTxWarp prst="textNoShape">
                <a:avLst/>
              </a:prstTxWarp>
              <a:noAutofit/>
            </a:bodyP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lang="en-US" altLang="zh-CN" sz="700" kern="100" dirty="0">
                  <a:effectLst/>
                  <a:ea typeface="等线" panose="02010600030101010101" pitchFamily="2" charset="-122"/>
                  <a:cs typeface="Times New Roman" panose="02020603050405020304" pitchFamily="18" charset="0"/>
                </a:rPr>
                <a:t>USB</a:t>
              </a:r>
            </a:p>
            <a:p>
              <a:pPr algn="ctr"/>
              <a:r>
                <a:rPr lang="en-US" altLang="zh-CN" sz="700" kern="100" dirty="0">
                  <a:ea typeface="等线" panose="02010600030101010101" pitchFamily="2" charset="-122"/>
                  <a:cs typeface="Times New Roman" panose="02020603050405020304" pitchFamily="18" charset="0"/>
                </a:rPr>
                <a:t>playback Gain</a:t>
              </a:r>
              <a:endParaRPr lang="zh-CN" sz="700" kern="100" dirty="0">
                <a:effectLst/>
                <a:ea typeface="等线" panose="02010600030101010101" pitchFamily="2" charset="-122"/>
                <a:cs typeface="Times New Roman" panose="02020603050405020304" pitchFamily="18" charset="0"/>
              </a:endParaRPr>
            </a:p>
          </p:txBody>
        </p:sp>
        <p:cxnSp>
          <p:nvCxnSpPr>
            <p:cNvPr id="9" name="连接符: 肘形 8">
              <a:extLst>
                <a:ext uri="{FF2B5EF4-FFF2-40B4-BE49-F238E27FC236}">
                  <a16:creationId xmlns:a16="http://schemas.microsoft.com/office/drawing/2014/main" id="{8359005A-79E9-99BA-143C-D600744FFBD3}"/>
                </a:ext>
              </a:extLst>
            </p:cNvPr>
            <p:cNvCxnSpPr>
              <a:cxnSpLocks/>
              <a:stCxn id="8" idx="4"/>
              <a:endCxn id="43" idx="2"/>
            </p:cNvCxnSpPr>
            <p:nvPr/>
          </p:nvCxnSpPr>
          <p:spPr>
            <a:xfrm rot="16200000" flipH="1">
              <a:off x="9455241" y="4601859"/>
              <a:ext cx="185740" cy="30808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60" name="组合 59">
            <a:extLst>
              <a:ext uri="{FF2B5EF4-FFF2-40B4-BE49-F238E27FC236}">
                <a16:creationId xmlns:a16="http://schemas.microsoft.com/office/drawing/2014/main" id="{5EE5CB51-265F-AFA2-4B52-070A149E620A}"/>
              </a:ext>
            </a:extLst>
          </p:cNvPr>
          <p:cNvGrpSpPr/>
          <p:nvPr/>
        </p:nvGrpSpPr>
        <p:grpSpPr>
          <a:xfrm>
            <a:off x="1172048" y="1724520"/>
            <a:ext cx="4567544" cy="3798757"/>
            <a:chOff x="1705826" y="1569258"/>
            <a:chExt cx="5143423" cy="4246489"/>
          </a:xfrm>
        </p:grpSpPr>
        <p:pic>
          <p:nvPicPr>
            <p:cNvPr id="61" name="图片 60">
              <a:extLst>
                <a:ext uri="{FF2B5EF4-FFF2-40B4-BE49-F238E27FC236}">
                  <a16:creationId xmlns:a16="http://schemas.microsoft.com/office/drawing/2014/main" id="{3F828A77-E082-55CD-6D89-FA96BDA9781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05826" y="1569258"/>
              <a:ext cx="2614505" cy="4246489"/>
            </a:xfrm>
            <a:prstGeom prst="rect">
              <a:avLst/>
            </a:prstGeom>
          </p:spPr>
        </p:pic>
        <p:pic>
          <p:nvPicPr>
            <p:cNvPr id="62" name="图片 61">
              <a:extLst>
                <a:ext uri="{FF2B5EF4-FFF2-40B4-BE49-F238E27FC236}">
                  <a16:creationId xmlns:a16="http://schemas.microsoft.com/office/drawing/2014/main" id="{0958FE43-4820-3BC8-8B5E-AE034F0ED33B}"/>
                </a:ext>
              </a:extLst>
            </p:cNvPr>
            <p:cNvPicPr>
              <a:picLocks noChangeAspect="1"/>
            </p:cNvPicPr>
            <p:nvPr/>
          </p:nvPicPr>
          <p:blipFill>
            <a:blip r:embed="rId9"/>
            <a:stretch>
              <a:fillRect/>
            </a:stretch>
          </p:blipFill>
          <p:spPr>
            <a:xfrm>
              <a:off x="4316111" y="1569258"/>
              <a:ext cx="2533138" cy="4246489"/>
            </a:xfrm>
            <a:prstGeom prst="rect">
              <a:avLst/>
            </a:prstGeom>
          </p:spPr>
        </p:pic>
      </p:grpSp>
      <p:sp>
        <p:nvSpPr>
          <p:cNvPr id="2" name="页脚占位符 1">
            <a:extLst>
              <a:ext uri="{FF2B5EF4-FFF2-40B4-BE49-F238E27FC236}">
                <a16:creationId xmlns:a16="http://schemas.microsoft.com/office/drawing/2014/main" id="{1CBF16FC-CD85-4088-D932-987F1D2833A1}"/>
              </a:ext>
            </a:extLst>
          </p:cNvPr>
          <p:cNvSpPr>
            <a:spLocks noGrp="1"/>
          </p:cNvSpPr>
          <p:nvPr>
            <p:ph type="ftr" sz="quarter" idx="11"/>
          </p:nvPr>
        </p:nvSpPr>
        <p:spPr/>
        <p:txBody>
          <a:bodyPr/>
          <a:lstStyle/>
          <a:p>
            <a:pPr rtl="0"/>
            <a:r>
              <a:rPr lang="zh-CN" altLang="en-US"/>
              <a:t>深圳市九音科技有限公司</a:t>
            </a:r>
            <a:endParaRPr lang="en-US" dirty="0"/>
          </a:p>
        </p:txBody>
      </p:sp>
      <p:sp>
        <p:nvSpPr>
          <p:cNvPr id="3" name="灯片编号占位符 2">
            <a:extLst>
              <a:ext uri="{FF2B5EF4-FFF2-40B4-BE49-F238E27FC236}">
                <a16:creationId xmlns:a16="http://schemas.microsoft.com/office/drawing/2014/main" id="{4BF07846-45AB-5308-8EDB-A6F808970E56}"/>
              </a:ext>
            </a:extLst>
          </p:cNvPr>
          <p:cNvSpPr>
            <a:spLocks noGrp="1"/>
          </p:cNvSpPr>
          <p:nvPr>
            <p:ph type="sldNum" sz="quarter" idx="12"/>
          </p:nvPr>
        </p:nvSpPr>
        <p:spPr/>
        <p:txBody>
          <a:bodyPr/>
          <a:lstStyle/>
          <a:p>
            <a:pPr rtl="0"/>
            <a:fld id="{3A98EE3D-8CD1-4C3F-BD1C-C98C9596463C}" type="slidenum">
              <a:rPr lang="en-US" smtClean="0"/>
              <a:t>6</a:t>
            </a:fld>
            <a:endParaRPr lang="en-US" dirty="0"/>
          </a:p>
        </p:txBody>
      </p:sp>
    </p:spTree>
    <p:extLst>
      <p:ext uri="{BB962C8B-B14F-4D97-AF65-F5344CB8AC3E}">
        <p14:creationId xmlns:p14="http://schemas.microsoft.com/office/powerpoint/2010/main" val="1324682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D21A0A31-87BF-D332-D3D0-6D70D6A8376D}"/>
              </a:ext>
            </a:extLst>
          </p:cNvPr>
          <p:cNvSpPr>
            <a:spLocks noGrp="1"/>
          </p:cNvSpPr>
          <p:nvPr>
            <p:ph type="title"/>
          </p:nvPr>
        </p:nvSpPr>
        <p:spPr/>
        <p:txBody>
          <a:bodyPr/>
          <a:lstStyle/>
          <a:p>
            <a:r>
              <a:rPr lang="en-US" altLang="zh-CN" dirty="0"/>
              <a:t>ENC</a:t>
            </a:r>
            <a:r>
              <a:rPr lang="zh-CN" altLang="en-US" dirty="0"/>
              <a:t>降噪话务耳机</a:t>
            </a:r>
            <a:r>
              <a:rPr lang="zh-CN" altLang="en-US" sz="2400" dirty="0"/>
              <a:t>（双麦</a:t>
            </a:r>
            <a:r>
              <a:rPr lang="en-US" altLang="zh-CN" sz="2400" dirty="0"/>
              <a:t>, </a:t>
            </a:r>
            <a:r>
              <a:rPr lang="zh-CN" altLang="en-US" sz="2400" dirty="0"/>
              <a:t>单耳</a:t>
            </a:r>
            <a:r>
              <a:rPr lang="en-US" altLang="zh-CN" sz="2400" dirty="0"/>
              <a:t>/</a:t>
            </a:r>
            <a:r>
              <a:rPr lang="zh-CN" altLang="en-US" sz="2400" dirty="0"/>
              <a:t>双耳</a:t>
            </a:r>
            <a:r>
              <a:rPr lang="en-US" altLang="zh-CN" sz="2400" dirty="0"/>
              <a:t>, </a:t>
            </a:r>
            <a:r>
              <a:rPr lang="zh-CN" altLang="en-US" sz="2400" dirty="0"/>
              <a:t>蓝牙</a:t>
            </a:r>
            <a:r>
              <a:rPr lang="en-US" altLang="zh-CN" sz="2400" dirty="0"/>
              <a:t>/USB</a:t>
            </a:r>
            <a:r>
              <a:rPr lang="zh-CN" altLang="en-US" sz="2400" dirty="0"/>
              <a:t>）</a:t>
            </a:r>
            <a:endParaRPr lang="zh-CN" altLang="en-US" dirty="0"/>
          </a:p>
        </p:txBody>
      </p:sp>
      <p:sp>
        <p:nvSpPr>
          <p:cNvPr id="7" name="内容占位符 6">
            <a:extLst>
              <a:ext uri="{FF2B5EF4-FFF2-40B4-BE49-F238E27FC236}">
                <a16:creationId xmlns:a16="http://schemas.microsoft.com/office/drawing/2014/main" id="{6092F6CA-7878-D283-B87F-217795CE526B}"/>
              </a:ext>
            </a:extLst>
          </p:cNvPr>
          <p:cNvSpPr>
            <a:spLocks noGrp="1"/>
          </p:cNvSpPr>
          <p:nvPr>
            <p:ph sz="half" idx="2"/>
          </p:nvPr>
        </p:nvSpPr>
        <p:spPr>
          <a:xfrm>
            <a:off x="5745480" y="1636396"/>
            <a:ext cx="5410200" cy="1827609"/>
          </a:xfrm>
        </p:spPr>
        <p:txBody>
          <a:bodyPr>
            <a:normAutofit fontScale="85000" lnSpcReduction="10000"/>
          </a:bodyPr>
          <a:lstStyle/>
          <a:p>
            <a:r>
              <a:rPr lang="zh-CN" altLang="en-US" sz="2400" dirty="0">
                <a:latin typeface="新宋体" panose="02010609030101010101" pitchFamily="49" charset="-122"/>
                <a:ea typeface="新宋体" panose="02010609030101010101" pitchFamily="49" charset="-122"/>
              </a:rPr>
              <a:t>方案说明</a:t>
            </a:r>
            <a:endParaRPr lang="en-US" altLang="zh-CN" sz="2400" dirty="0">
              <a:latin typeface="新宋体" panose="02010609030101010101" pitchFamily="49" charset="-122"/>
              <a:ea typeface="新宋体" panose="02010609030101010101" pitchFamily="49" charset="-122"/>
            </a:endParaRPr>
          </a:p>
          <a:p>
            <a:pPr lvl="1"/>
            <a:r>
              <a:rPr lang="zh-CN" altLang="en-US" sz="2000" dirty="0">
                <a:latin typeface="新宋体" panose="02010609030101010101" pitchFamily="49" charset="-122"/>
                <a:ea typeface="新宋体" panose="02010609030101010101" pitchFamily="49" charset="-122"/>
              </a:rPr>
              <a:t>在嘈杂的室内环境（</a:t>
            </a:r>
            <a:r>
              <a:rPr lang="en-US" altLang="zh-CN" sz="2000" dirty="0">
                <a:latin typeface="新宋体" panose="02010609030101010101" pitchFamily="49" charset="-122"/>
                <a:ea typeface="新宋体" panose="02010609030101010101" pitchFamily="49" charset="-122"/>
              </a:rPr>
              <a:t>80dB</a:t>
            </a:r>
            <a:r>
              <a:rPr lang="zh-CN" altLang="en-US" sz="2000" dirty="0">
                <a:latin typeface="新宋体" panose="02010609030101010101" pitchFamily="49" charset="-122"/>
                <a:ea typeface="新宋体" panose="02010609030101010101" pitchFamily="49" charset="-122"/>
              </a:rPr>
              <a:t>典型噪声环境、最高达</a:t>
            </a:r>
            <a:r>
              <a:rPr lang="en-US" altLang="zh-CN" sz="2000" dirty="0">
                <a:latin typeface="新宋体" panose="02010609030101010101" pitchFamily="49" charset="-122"/>
                <a:ea typeface="新宋体" panose="02010609030101010101" pitchFamily="49" charset="-122"/>
              </a:rPr>
              <a:t>90dB</a:t>
            </a:r>
            <a:r>
              <a:rPr lang="zh-CN" altLang="en-US" sz="2000" dirty="0">
                <a:latin typeface="新宋体" panose="02010609030101010101" pitchFamily="49" charset="-122"/>
                <a:ea typeface="新宋体" panose="02010609030101010101" pitchFamily="49" charset="-122"/>
              </a:rPr>
              <a:t>噪声）下，可做到远端听到的通话声音清晰连贯</a:t>
            </a:r>
            <a:endParaRPr lang="en-US" altLang="zh-CN" sz="2000" dirty="0">
              <a:latin typeface="新宋体" panose="02010609030101010101" pitchFamily="49" charset="-122"/>
              <a:ea typeface="新宋体" panose="02010609030101010101" pitchFamily="49" charset="-122"/>
            </a:endParaRPr>
          </a:p>
          <a:p>
            <a:pPr lvl="2"/>
            <a:r>
              <a:rPr lang="zh-CN" altLang="en-US" sz="1800" dirty="0">
                <a:latin typeface="新宋体" panose="02010609030101010101" pitchFamily="49" charset="-122"/>
                <a:ea typeface="新宋体" panose="02010609030101010101" pitchFamily="49" charset="-122"/>
              </a:rPr>
              <a:t>消除通话环境下播放的非稳态噪声（随机音乐）</a:t>
            </a:r>
            <a:endParaRPr lang="en-US" altLang="zh-CN" sz="1800" dirty="0">
              <a:latin typeface="新宋体" panose="02010609030101010101" pitchFamily="49" charset="-122"/>
              <a:ea typeface="新宋体" panose="02010609030101010101" pitchFamily="49" charset="-122"/>
            </a:endParaRPr>
          </a:p>
          <a:p>
            <a:pPr lvl="2"/>
            <a:r>
              <a:rPr lang="zh-CN" altLang="en-US" sz="1800" dirty="0">
                <a:latin typeface="新宋体" panose="02010609030101010101" pitchFamily="49" charset="-122"/>
                <a:ea typeface="新宋体" panose="02010609030101010101" pitchFamily="49" charset="-122"/>
              </a:rPr>
              <a:t>消除通话环境下播放的稳态噪声</a:t>
            </a:r>
            <a:endParaRPr lang="en-US" altLang="zh-CN" sz="1800" dirty="0">
              <a:latin typeface="新宋体" panose="02010609030101010101" pitchFamily="49" charset="-122"/>
              <a:ea typeface="新宋体" panose="02010609030101010101" pitchFamily="49" charset="-122"/>
            </a:endParaRPr>
          </a:p>
          <a:p>
            <a:pPr lvl="2"/>
            <a:r>
              <a:rPr lang="zh-CN" altLang="en-US" sz="1800" dirty="0">
                <a:latin typeface="新宋体" panose="02010609030101010101" pitchFamily="49" charset="-122"/>
                <a:ea typeface="新宋体" panose="02010609030101010101" pitchFamily="49" charset="-122"/>
              </a:rPr>
              <a:t>消除通话环境下存在的其他背景噪声</a:t>
            </a:r>
            <a:endParaRPr lang="en-US" altLang="zh-CN" sz="1800" dirty="0">
              <a:latin typeface="新宋体" panose="02010609030101010101" pitchFamily="49" charset="-122"/>
              <a:ea typeface="新宋体" panose="02010609030101010101" pitchFamily="49" charset="-122"/>
            </a:endParaRPr>
          </a:p>
          <a:p>
            <a:endParaRPr lang="zh-CN" altLang="en-US" dirty="0">
              <a:latin typeface="新宋体" panose="02010609030101010101" pitchFamily="49" charset="-122"/>
              <a:ea typeface="新宋体" panose="02010609030101010101" pitchFamily="49" charset="-122"/>
            </a:endParaRPr>
          </a:p>
        </p:txBody>
      </p:sp>
      <p:pic>
        <p:nvPicPr>
          <p:cNvPr id="8" name="图片 7">
            <a:extLst>
              <a:ext uri="{FF2B5EF4-FFF2-40B4-BE49-F238E27FC236}">
                <a16:creationId xmlns:a16="http://schemas.microsoft.com/office/drawing/2014/main" id="{D4CA7F03-1B02-B97F-FEA8-4905A426F557}"/>
              </a:ext>
            </a:extLst>
          </p:cNvPr>
          <p:cNvPicPr>
            <a:picLocks noChangeAspect="1"/>
          </p:cNvPicPr>
          <p:nvPr/>
        </p:nvPicPr>
        <p:blipFill>
          <a:blip r:embed="rId6"/>
          <a:stretch>
            <a:fillRect/>
          </a:stretch>
        </p:blipFill>
        <p:spPr>
          <a:xfrm>
            <a:off x="1164630" y="1693152"/>
            <a:ext cx="4063101" cy="4059715"/>
          </a:xfrm>
          <a:prstGeom prst="rect">
            <a:avLst/>
          </a:prstGeom>
        </p:spPr>
      </p:pic>
      <p:pic>
        <p:nvPicPr>
          <p:cNvPr id="69" name="图片 68">
            <a:extLst>
              <a:ext uri="{FF2B5EF4-FFF2-40B4-BE49-F238E27FC236}">
                <a16:creationId xmlns:a16="http://schemas.microsoft.com/office/drawing/2014/main" id="{0403D507-1E14-6CD2-B1A6-30F2750805BC}"/>
              </a:ext>
            </a:extLst>
          </p:cNvPr>
          <p:cNvPicPr>
            <a:picLocks noChangeAspect="1"/>
          </p:cNvPicPr>
          <p:nvPr/>
        </p:nvPicPr>
        <p:blipFill>
          <a:blip r:embed="rId7"/>
          <a:stretch>
            <a:fillRect/>
          </a:stretch>
        </p:blipFill>
        <p:spPr>
          <a:xfrm>
            <a:off x="5745480" y="3429000"/>
            <a:ext cx="5535051" cy="2195020"/>
          </a:xfrm>
          <a:prstGeom prst="rect">
            <a:avLst/>
          </a:prstGeom>
        </p:spPr>
      </p:pic>
      <p:pic>
        <p:nvPicPr>
          <p:cNvPr id="2" name="处理后信号">
            <a:hlinkClick r:id="" action="ppaction://media"/>
            <a:extLst>
              <a:ext uri="{FF2B5EF4-FFF2-40B4-BE49-F238E27FC236}">
                <a16:creationId xmlns:a16="http://schemas.microsoft.com/office/drawing/2014/main" id="{C7265FE3-AA6A-1918-F64E-85F28C54CC3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893692" y="5811316"/>
            <a:ext cx="406400" cy="406400"/>
          </a:xfrm>
          <a:prstGeom prst="rect">
            <a:avLst/>
          </a:prstGeom>
        </p:spPr>
      </p:pic>
      <p:pic>
        <p:nvPicPr>
          <p:cNvPr id="3" name="处理前信号1">
            <a:hlinkClick r:id="" action="ppaction://media"/>
            <a:extLst>
              <a:ext uri="{FF2B5EF4-FFF2-40B4-BE49-F238E27FC236}">
                <a16:creationId xmlns:a16="http://schemas.microsoft.com/office/drawing/2014/main" id="{F9559A69-B84E-AB28-FC32-AC0DE4397EF8}"/>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6275887" y="5853141"/>
            <a:ext cx="406400" cy="406400"/>
          </a:xfrm>
          <a:prstGeom prst="rect">
            <a:avLst/>
          </a:prstGeom>
        </p:spPr>
      </p:pic>
      <p:sp>
        <p:nvSpPr>
          <p:cNvPr id="10" name="文本框 9">
            <a:extLst>
              <a:ext uri="{FF2B5EF4-FFF2-40B4-BE49-F238E27FC236}">
                <a16:creationId xmlns:a16="http://schemas.microsoft.com/office/drawing/2014/main" id="{F21E7974-0541-23D7-990F-4F7A015127DA}"/>
              </a:ext>
            </a:extLst>
          </p:cNvPr>
          <p:cNvSpPr txBox="1"/>
          <p:nvPr/>
        </p:nvSpPr>
        <p:spPr>
          <a:xfrm>
            <a:off x="6639302" y="5870655"/>
            <a:ext cx="1762021" cy="307777"/>
          </a:xfrm>
          <a:prstGeom prst="rect">
            <a:avLst/>
          </a:prstGeom>
          <a:noFill/>
        </p:spPr>
        <p:txBody>
          <a:bodyPr wrap="none" rtlCol="0">
            <a:spAutoFit/>
          </a:bodyPr>
          <a:lstStyle/>
          <a:p>
            <a:r>
              <a:rPr lang="zh-CN" altLang="en-US" sz="1400" i="1" dirty="0"/>
              <a:t>无</a:t>
            </a:r>
            <a:r>
              <a:rPr lang="en-US" altLang="zh-CN" sz="1400" i="1" dirty="0"/>
              <a:t>ENC</a:t>
            </a:r>
            <a:r>
              <a:rPr lang="zh-CN" altLang="en-US" sz="1400" i="1" dirty="0"/>
              <a:t>降噪效果试听</a:t>
            </a:r>
          </a:p>
        </p:txBody>
      </p:sp>
      <p:sp>
        <p:nvSpPr>
          <p:cNvPr id="11" name="文本框 10">
            <a:extLst>
              <a:ext uri="{FF2B5EF4-FFF2-40B4-BE49-F238E27FC236}">
                <a16:creationId xmlns:a16="http://schemas.microsoft.com/office/drawing/2014/main" id="{5D226D63-8D7B-F400-8B97-25478A9C0C54}"/>
              </a:ext>
            </a:extLst>
          </p:cNvPr>
          <p:cNvSpPr txBox="1"/>
          <p:nvPr/>
        </p:nvSpPr>
        <p:spPr>
          <a:xfrm>
            <a:off x="9214123" y="5860628"/>
            <a:ext cx="1941557" cy="307777"/>
          </a:xfrm>
          <a:prstGeom prst="rect">
            <a:avLst/>
          </a:prstGeom>
          <a:noFill/>
        </p:spPr>
        <p:txBody>
          <a:bodyPr wrap="none" rtlCol="0">
            <a:spAutoFit/>
          </a:bodyPr>
          <a:lstStyle/>
          <a:p>
            <a:r>
              <a:rPr lang="zh-CN" altLang="en-US" sz="1400" i="1" dirty="0"/>
              <a:t>启动</a:t>
            </a:r>
            <a:r>
              <a:rPr lang="en-US" altLang="zh-CN" sz="1400" i="1" dirty="0"/>
              <a:t>ENC</a:t>
            </a:r>
            <a:r>
              <a:rPr lang="zh-CN" altLang="en-US" sz="1400" i="1" dirty="0"/>
              <a:t>降噪效果试听</a:t>
            </a:r>
          </a:p>
        </p:txBody>
      </p:sp>
      <p:sp>
        <p:nvSpPr>
          <p:cNvPr id="6" name="页脚占位符 5">
            <a:extLst>
              <a:ext uri="{FF2B5EF4-FFF2-40B4-BE49-F238E27FC236}">
                <a16:creationId xmlns:a16="http://schemas.microsoft.com/office/drawing/2014/main" id="{A4D4DE3C-6F14-C3BC-E333-F7275218AF67}"/>
              </a:ext>
            </a:extLst>
          </p:cNvPr>
          <p:cNvSpPr>
            <a:spLocks noGrp="1"/>
          </p:cNvSpPr>
          <p:nvPr>
            <p:ph type="ftr" sz="quarter" idx="11"/>
          </p:nvPr>
        </p:nvSpPr>
        <p:spPr/>
        <p:txBody>
          <a:bodyPr/>
          <a:lstStyle/>
          <a:p>
            <a:pPr rtl="0"/>
            <a:r>
              <a:rPr lang="zh-CN" altLang="en-US"/>
              <a:t>深圳市九音科技有限公司</a:t>
            </a:r>
            <a:endParaRPr lang="en-US" dirty="0"/>
          </a:p>
        </p:txBody>
      </p:sp>
      <p:sp>
        <p:nvSpPr>
          <p:cNvPr id="9" name="灯片编号占位符 8">
            <a:extLst>
              <a:ext uri="{FF2B5EF4-FFF2-40B4-BE49-F238E27FC236}">
                <a16:creationId xmlns:a16="http://schemas.microsoft.com/office/drawing/2014/main" id="{CC374C5A-61F9-550F-E6F3-40E8FDF318DE}"/>
              </a:ext>
            </a:extLst>
          </p:cNvPr>
          <p:cNvSpPr>
            <a:spLocks noGrp="1"/>
          </p:cNvSpPr>
          <p:nvPr>
            <p:ph type="sldNum" sz="quarter" idx="12"/>
          </p:nvPr>
        </p:nvSpPr>
        <p:spPr/>
        <p:txBody>
          <a:bodyPr/>
          <a:lstStyle/>
          <a:p>
            <a:pPr rtl="0"/>
            <a:fld id="{3A98EE3D-8CD1-4C3F-BD1C-C98C9596463C}" type="slidenum">
              <a:rPr lang="en-US" smtClean="0"/>
              <a:t>7</a:t>
            </a:fld>
            <a:endParaRPr lang="en-US" dirty="0"/>
          </a:p>
        </p:txBody>
      </p:sp>
    </p:spTree>
    <p:extLst>
      <p:ext uri="{BB962C8B-B14F-4D97-AF65-F5344CB8AC3E}">
        <p14:creationId xmlns:p14="http://schemas.microsoft.com/office/powerpoint/2010/main" val="794806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40"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80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D21A0A31-87BF-D332-D3D0-6D70D6A8376D}"/>
              </a:ext>
            </a:extLst>
          </p:cNvPr>
          <p:cNvSpPr>
            <a:spLocks noGrp="1"/>
          </p:cNvSpPr>
          <p:nvPr>
            <p:ph type="title"/>
          </p:nvPr>
        </p:nvSpPr>
        <p:spPr/>
        <p:txBody>
          <a:bodyPr/>
          <a:lstStyle/>
          <a:p>
            <a:r>
              <a:rPr lang="en-US" altLang="zh-CN" dirty="0"/>
              <a:t>FB </a:t>
            </a:r>
            <a:r>
              <a:rPr lang="zh-CN" altLang="en-US" dirty="0"/>
              <a:t>降噪耳机</a:t>
            </a:r>
            <a:r>
              <a:rPr lang="zh-CN" altLang="en-US" sz="2400" dirty="0"/>
              <a:t>（双耳</a:t>
            </a:r>
            <a:r>
              <a:rPr lang="en-US" altLang="zh-CN" sz="2400" dirty="0"/>
              <a:t>, </a:t>
            </a:r>
            <a:r>
              <a:rPr lang="zh-CN" altLang="en-US" sz="2400" dirty="0"/>
              <a:t>蓝牙</a:t>
            </a:r>
            <a:r>
              <a:rPr lang="en-US" altLang="zh-CN" sz="2400" dirty="0"/>
              <a:t>/USB/TWS</a:t>
            </a:r>
            <a:r>
              <a:rPr lang="zh-CN" altLang="en-US" sz="2400" dirty="0"/>
              <a:t>）</a:t>
            </a:r>
            <a:endParaRPr lang="zh-CN" altLang="en-US" dirty="0"/>
          </a:p>
        </p:txBody>
      </p:sp>
      <p:sp>
        <p:nvSpPr>
          <p:cNvPr id="7" name="内容占位符 6">
            <a:extLst>
              <a:ext uri="{FF2B5EF4-FFF2-40B4-BE49-F238E27FC236}">
                <a16:creationId xmlns:a16="http://schemas.microsoft.com/office/drawing/2014/main" id="{6092F6CA-7878-D283-B87F-217795CE526B}"/>
              </a:ext>
            </a:extLst>
          </p:cNvPr>
          <p:cNvSpPr>
            <a:spLocks noGrp="1"/>
          </p:cNvSpPr>
          <p:nvPr>
            <p:ph sz="half" idx="2"/>
          </p:nvPr>
        </p:nvSpPr>
        <p:spPr>
          <a:xfrm>
            <a:off x="5470014" y="1563695"/>
            <a:ext cx="5410200" cy="1827609"/>
          </a:xfrm>
        </p:spPr>
        <p:txBody>
          <a:bodyPr>
            <a:normAutofit fontScale="85000" lnSpcReduction="10000"/>
          </a:bodyPr>
          <a:lstStyle/>
          <a:p>
            <a:r>
              <a:rPr lang="zh-CN" altLang="en-US" sz="2400" dirty="0">
                <a:latin typeface="新宋体" panose="02010609030101010101" pitchFamily="49" charset="-122"/>
                <a:ea typeface="新宋体" panose="02010609030101010101" pitchFamily="49" charset="-122"/>
              </a:rPr>
              <a:t>方案说明</a:t>
            </a:r>
            <a:endParaRPr lang="en-US" altLang="zh-CN" sz="2400" dirty="0">
              <a:latin typeface="新宋体" panose="02010609030101010101" pitchFamily="49" charset="-122"/>
              <a:ea typeface="新宋体" panose="02010609030101010101" pitchFamily="49" charset="-122"/>
            </a:endParaRPr>
          </a:p>
          <a:p>
            <a:pPr lvl="1"/>
            <a:r>
              <a:rPr lang="zh-CN" altLang="en-US" sz="2000" dirty="0">
                <a:latin typeface="新宋体" panose="02010609030101010101" pitchFamily="49" charset="-122"/>
                <a:ea typeface="新宋体" panose="02010609030101010101" pitchFamily="49" charset="-122"/>
              </a:rPr>
              <a:t>配合九音科技的专利技术及耳内拾音算法可以实现嘈杂环境下的上行通话降噪，从而解决用户在诸如地铁、机场、户外运动、骑行等场景下的通话降噪需求</a:t>
            </a:r>
            <a:endParaRPr lang="en-US" altLang="zh-CN" sz="2000" dirty="0">
              <a:latin typeface="新宋体" panose="02010609030101010101" pitchFamily="49" charset="-122"/>
              <a:ea typeface="新宋体" panose="02010609030101010101" pitchFamily="49" charset="-122"/>
            </a:endParaRPr>
          </a:p>
          <a:p>
            <a:pPr lvl="2"/>
            <a:r>
              <a:rPr lang="zh-CN" altLang="en-US" sz="1800" dirty="0">
                <a:latin typeface="新宋体" panose="02010609030101010101" pitchFamily="49" charset="-122"/>
                <a:ea typeface="新宋体" panose="02010609030101010101" pitchFamily="49" charset="-122"/>
              </a:rPr>
              <a:t>超级抗噪通话（环境噪音 </a:t>
            </a:r>
            <a:r>
              <a:rPr lang="en-US" altLang="zh-CN" sz="1800" dirty="0">
                <a:latin typeface="新宋体" panose="02010609030101010101" pitchFamily="49" charset="-122"/>
                <a:ea typeface="新宋体" panose="02010609030101010101" pitchFamily="49" charset="-122"/>
              </a:rPr>
              <a:t>+ </a:t>
            </a:r>
            <a:r>
              <a:rPr lang="zh-CN" altLang="en-US" sz="1800" dirty="0">
                <a:latin typeface="新宋体" panose="02010609030101010101" pitchFamily="49" charset="-122"/>
                <a:ea typeface="新宋体" panose="02010609030101010101" pitchFamily="49" charset="-122"/>
              </a:rPr>
              <a:t>风噪），可扛</a:t>
            </a:r>
            <a:r>
              <a:rPr lang="en-US" altLang="zh-CN" sz="1800" dirty="0">
                <a:latin typeface="新宋体" panose="02010609030101010101" pitchFamily="49" charset="-122"/>
                <a:ea typeface="新宋体" panose="02010609030101010101" pitchFamily="49" charset="-122"/>
              </a:rPr>
              <a:t>85dB</a:t>
            </a:r>
            <a:r>
              <a:rPr lang="zh-CN" altLang="en-US" sz="1800" dirty="0">
                <a:latin typeface="新宋体" panose="02010609030101010101" pitchFamily="49" charset="-122"/>
                <a:ea typeface="新宋体" panose="02010609030101010101" pitchFamily="49" charset="-122"/>
              </a:rPr>
              <a:t>以上环境噪音及强风（</a:t>
            </a:r>
            <a:r>
              <a:rPr lang="en-US" altLang="zh-CN" sz="1800" dirty="0">
                <a:latin typeface="新宋体" panose="02010609030101010101" pitchFamily="49" charset="-122"/>
                <a:ea typeface="新宋体" panose="02010609030101010101" pitchFamily="49" charset="-122"/>
              </a:rPr>
              <a:t>15m/s</a:t>
            </a:r>
            <a:r>
              <a:rPr lang="zh-CN" altLang="en-US" sz="1800" dirty="0">
                <a:latin typeface="新宋体" panose="02010609030101010101" pitchFamily="49" charset="-122"/>
                <a:ea typeface="新宋体" panose="02010609030101010101" pitchFamily="49" charset="-122"/>
              </a:rPr>
              <a:t>）</a:t>
            </a:r>
          </a:p>
          <a:p>
            <a:endParaRPr lang="zh-CN" altLang="en-US" dirty="0">
              <a:latin typeface="新宋体" panose="02010609030101010101" pitchFamily="49" charset="-122"/>
              <a:ea typeface="新宋体" panose="02010609030101010101" pitchFamily="49" charset="-122"/>
            </a:endParaRPr>
          </a:p>
        </p:txBody>
      </p:sp>
      <p:grpSp>
        <p:nvGrpSpPr>
          <p:cNvPr id="2" name="组合 1">
            <a:extLst>
              <a:ext uri="{FF2B5EF4-FFF2-40B4-BE49-F238E27FC236}">
                <a16:creationId xmlns:a16="http://schemas.microsoft.com/office/drawing/2014/main" id="{390D757B-E85C-DAC7-AA00-D274BED8DF5B}"/>
              </a:ext>
            </a:extLst>
          </p:cNvPr>
          <p:cNvGrpSpPr/>
          <p:nvPr/>
        </p:nvGrpSpPr>
        <p:grpSpPr>
          <a:xfrm>
            <a:off x="5400190" y="3391304"/>
            <a:ext cx="5636471" cy="2718045"/>
            <a:chOff x="389427" y="1042220"/>
            <a:chExt cx="11303147" cy="5450656"/>
          </a:xfrm>
        </p:grpSpPr>
        <p:grpSp>
          <p:nvGrpSpPr>
            <p:cNvPr id="3" name="组合 2">
              <a:extLst>
                <a:ext uri="{FF2B5EF4-FFF2-40B4-BE49-F238E27FC236}">
                  <a16:creationId xmlns:a16="http://schemas.microsoft.com/office/drawing/2014/main" id="{9EAADCF9-A7A8-07C2-C60A-1FABEA788D98}"/>
                </a:ext>
              </a:extLst>
            </p:cNvPr>
            <p:cNvGrpSpPr/>
            <p:nvPr/>
          </p:nvGrpSpPr>
          <p:grpSpPr>
            <a:xfrm>
              <a:off x="4975232" y="1042220"/>
              <a:ext cx="2973440" cy="2705188"/>
              <a:chOff x="4975232" y="1042220"/>
              <a:chExt cx="2973440" cy="2705188"/>
            </a:xfrm>
          </p:grpSpPr>
          <p:pic>
            <p:nvPicPr>
              <p:cNvPr id="73" name="图片 72">
                <a:extLst>
                  <a:ext uri="{FF2B5EF4-FFF2-40B4-BE49-F238E27FC236}">
                    <a16:creationId xmlns:a16="http://schemas.microsoft.com/office/drawing/2014/main" id="{4A69D706-B06F-75C4-F3A1-560E4E5FBE9E}"/>
                  </a:ext>
                </a:extLst>
              </p:cNvPr>
              <p:cNvPicPr>
                <a:picLocks noChangeAspect="1"/>
              </p:cNvPicPr>
              <p:nvPr/>
            </p:nvPicPr>
            <p:blipFill rotWithShape="1">
              <a:blip r:embed="rId2"/>
              <a:srcRect t="12470"/>
              <a:stretch/>
            </p:blipFill>
            <p:spPr>
              <a:xfrm>
                <a:off x="5635739" y="1042220"/>
                <a:ext cx="2312933" cy="2705188"/>
              </a:xfrm>
              <a:prstGeom prst="rect">
                <a:avLst/>
              </a:prstGeom>
            </p:spPr>
          </p:pic>
          <p:sp>
            <p:nvSpPr>
              <p:cNvPr id="74" name="椭圆 73">
                <a:extLst>
                  <a:ext uri="{FF2B5EF4-FFF2-40B4-BE49-F238E27FC236}">
                    <a16:creationId xmlns:a16="http://schemas.microsoft.com/office/drawing/2014/main" id="{2D4BA6F5-7552-F15A-8153-5D5190F6AC7F}"/>
                  </a:ext>
                </a:extLst>
              </p:cNvPr>
              <p:cNvSpPr/>
              <p:nvPr/>
            </p:nvSpPr>
            <p:spPr>
              <a:xfrm>
                <a:off x="4975232" y="1231080"/>
                <a:ext cx="2484278" cy="2465320"/>
              </a:xfrm>
              <a:prstGeom prst="ellipse">
                <a:avLst/>
              </a:prstGeom>
              <a:noFill/>
              <a:ln>
                <a:solidFill>
                  <a:srgbClr val="00B0F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a:p>
            </p:txBody>
          </p:sp>
          <p:sp>
            <p:nvSpPr>
              <p:cNvPr id="75" name="椭圆 74">
                <a:extLst>
                  <a:ext uri="{FF2B5EF4-FFF2-40B4-BE49-F238E27FC236}">
                    <a16:creationId xmlns:a16="http://schemas.microsoft.com/office/drawing/2014/main" id="{31120C90-291A-7405-C7F7-814BAF2FD31E}"/>
                  </a:ext>
                </a:extLst>
              </p:cNvPr>
              <p:cNvSpPr/>
              <p:nvPr/>
            </p:nvSpPr>
            <p:spPr>
              <a:xfrm>
                <a:off x="6208246" y="2366840"/>
                <a:ext cx="280008" cy="39193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a:p>
            </p:txBody>
          </p:sp>
          <p:sp>
            <p:nvSpPr>
              <p:cNvPr id="76" name="椭圆 75">
                <a:extLst>
                  <a:ext uri="{FF2B5EF4-FFF2-40B4-BE49-F238E27FC236}">
                    <a16:creationId xmlns:a16="http://schemas.microsoft.com/office/drawing/2014/main" id="{6901367B-05BB-EA93-3AAB-82162EE145D0}"/>
                  </a:ext>
                </a:extLst>
              </p:cNvPr>
              <p:cNvSpPr/>
              <p:nvPr/>
            </p:nvSpPr>
            <p:spPr>
              <a:xfrm>
                <a:off x="7063628" y="2307430"/>
                <a:ext cx="268632" cy="39193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a:p>
            </p:txBody>
          </p:sp>
          <p:sp>
            <p:nvSpPr>
              <p:cNvPr id="77" name="椭圆 76">
                <a:extLst>
                  <a:ext uri="{FF2B5EF4-FFF2-40B4-BE49-F238E27FC236}">
                    <a16:creationId xmlns:a16="http://schemas.microsoft.com/office/drawing/2014/main" id="{9F4324CC-0616-5B24-59DC-2EADEC5A51CB}"/>
                  </a:ext>
                </a:extLst>
              </p:cNvPr>
              <p:cNvSpPr/>
              <p:nvPr/>
            </p:nvSpPr>
            <p:spPr>
              <a:xfrm>
                <a:off x="6536545" y="2142338"/>
                <a:ext cx="404683" cy="55702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a:p>
            </p:txBody>
          </p:sp>
          <p:sp>
            <p:nvSpPr>
              <p:cNvPr id="78" name="椭圆 77">
                <a:extLst>
                  <a:ext uri="{FF2B5EF4-FFF2-40B4-BE49-F238E27FC236}">
                    <a16:creationId xmlns:a16="http://schemas.microsoft.com/office/drawing/2014/main" id="{FC6C014D-6C2C-1DB7-C219-817342F08182}"/>
                  </a:ext>
                </a:extLst>
              </p:cNvPr>
              <p:cNvSpPr/>
              <p:nvPr/>
            </p:nvSpPr>
            <p:spPr>
              <a:xfrm>
                <a:off x="6998027" y="2518268"/>
                <a:ext cx="404683" cy="391935"/>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a:p>
            </p:txBody>
          </p:sp>
        </p:grpSp>
        <p:sp>
          <p:nvSpPr>
            <p:cNvPr id="6" name="矩形: 圆角 5">
              <a:extLst>
                <a:ext uri="{FF2B5EF4-FFF2-40B4-BE49-F238E27FC236}">
                  <a16:creationId xmlns:a16="http://schemas.microsoft.com/office/drawing/2014/main" id="{33358479-3518-DB9F-D545-EC69C810205D}"/>
                </a:ext>
              </a:extLst>
            </p:cNvPr>
            <p:cNvSpPr/>
            <p:nvPr/>
          </p:nvSpPr>
          <p:spPr>
            <a:xfrm>
              <a:off x="7948672" y="5058674"/>
              <a:ext cx="3172320" cy="1434200"/>
            </a:xfrm>
            <a:prstGeom prst="roundRect">
              <a:avLst>
                <a:gd name="adj" fmla="val 7947"/>
              </a:avLst>
            </a:prstGeom>
          </p:spPr>
          <p:style>
            <a:lnRef idx="1">
              <a:schemeClr val="accent3"/>
            </a:lnRef>
            <a:fillRef idx="2">
              <a:schemeClr val="accent3"/>
            </a:fillRef>
            <a:effectRef idx="1">
              <a:schemeClr val="accent3"/>
            </a:effectRef>
            <a:fontRef idx="minor">
              <a:schemeClr val="dk1"/>
            </a:fontRef>
          </p:style>
          <p:txBody>
            <a:bodyPr rtlCol="0" anchor="ctr"/>
            <a:lstStyle/>
            <a:p>
              <a:pPr algn="r"/>
              <a:endParaRPr lang="en-US" altLang="zh-CN" sz="900" b="1" dirty="0"/>
            </a:p>
            <a:p>
              <a:pPr algn="r"/>
              <a:endParaRPr lang="en-US" altLang="zh-CN" sz="900" b="1" dirty="0"/>
            </a:p>
            <a:p>
              <a:pPr algn="r"/>
              <a:endParaRPr lang="en-US" altLang="zh-CN" sz="900" b="1" dirty="0"/>
            </a:p>
            <a:p>
              <a:pPr algn="r"/>
              <a:endParaRPr lang="en-US" altLang="zh-CN" sz="900" b="1" dirty="0"/>
            </a:p>
            <a:p>
              <a:pPr algn="r"/>
              <a:endParaRPr lang="en-US" altLang="zh-CN" sz="900" b="1" dirty="0"/>
            </a:p>
            <a:p>
              <a:pPr algn="r"/>
              <a:endParaRPr lang="en-US" altLang="zh-CN" sz="900" b="1" dirty="0"/>
            </a:p>
            <a:p>
              <a:pPr algn="r"/>
              <a:r>
                <a:rPr lang="en-US" altLang="zh-CN" sz="800" dirty="0">
                  <a:latin typeface="新宋体" panose="02010609030101010101" pitchFamily="49" charset="-122"/>
                  <a:ea typeface="新宋体" panose="02010609030101010101" pitchFamily="49" charset="-122"/>
                </a:rPr>
                <a:t>ANC</a:t>
              </a:r>
            </a:p>
            <a:p>
              <a:pPr algn="r"/>
              <a:r>
                <a:rPr lang="en-US" altLang="zh-CN" sz="800" dirty="0">
                  <a:latin typeface="新宋体" panose="02010609030101010101" pitchFamily="49" charset="-122"/>
                  <a:ea typeface="新宋体" panose="02010609030101010101" pitchFamily="49" charset="-122"/>
                </a:rPr>
                <a:t>Solution</a:t>
              </a:r>
              <a:endParaRPr lang="en-US" altLang="zh-CN" sz="600" dirty="0">
                <a:latin typeface="新宋体" panose="02010609030101010101" pitchFamily="49" charset="-122"/>
                <a:ea typeface="新宋体" panose="02010609030101010101" pitchFamily="49" charset="-122"/>
              </a:endParaRPr>
            </a:p>
            <a:p>
              <a:pPr algn="r"/>
              <a:endParaRPr lang="en-US" altLang="zh-CN" sz="700" dirty="0"/>
            </a:p>
            <a:p>
              <a:pPr algn="r"/>
              <a:endParaRPr lang="en-US" altLang="zh-CN" sz="700" dirty="0"/>
            </a:p>
            <a:p>
              <a:pPr algn="r"/>
              <a:endParaRPr lang="en-US" altLang="zh-CN" sz="700" dirty="0"/>
            </a:p>
            <a:p>
              <a:pPr algn="r"/>
              <a:endParaRPr lang="en-US" altLang="zh-CN" sz="700" dirty="0"/>
            </a:p>
            <a:p>
              <a:pPr algn="r"/>
              <a:endParaRPr lang="zh-CN" altLang="en-US" sz="700" dirty="0"/>
            </a:p>
          </p:txBody>
        </p:sp>
        <p:grpSp>
          <p:nvGrpSpPr>
            <p:cNvPr id="9" name="组合 8">
              <a:extLst>
                <a:ext uri="{FF2B5EF4-FFF2-40B4-BE49-F238E27FC236}">
                  <a16:creationId xmlns:a16="http://schemas.microsoft.com/office/drawing/2014/main" id="{7CE01D12-37A9-9C63-8CDA-B81382C3E70D}"/>
                </a:ext>
              </a:extLst>
            </p:cNvPr>
            <p:cNvGrpSpPr/>
            <p:nvPr/>
          </p:nvGrpSpPr>
          <p:grpSpPr>
            <a:xfrm>
              <a:off x="534693" y="1867039"/>
              <a:ext cx="4184668" cy="4625837"/>
              <a:chOff x="-614295" y="1700231"/>
              <a:chExt cx="4184668" cy="4694383"/>
            </a:xfrm>
          </p:grpSpPr>
          <p:sp>
            <p:nvSpPr>
              <p:cNvPr id="55" name="矩形: 圆角 54">
                <a:extLst>
                  <a:ext uri="{FF2B5EF4-FFF2-40B4-BE49-F238E27FC236}">
                    <a16:creationId xmlns:a16="http://schemas.microsoft.com/office/drawing/2014/main" id="{C24ACFC5-8CEF-AF18-994F-5C12EC3B3984}"/>
                  </a:ext>
                </a:extLst>
              </p:cNvPr>
              <p:cNvSpPr/>
              <p:nvPr/>
            </p:nvSpPr>
            <p:spPr>
              <a:xfrm>
                <a:off x="-614295" y="1700231"/>
                <a:ext cx="4167097" cy="4694383"/>
              </a:xfrm>
              <a:prstGeom prst="roundRect">
                <a:avLst>
                  <a:gd name="adj" fmla="val 6415"/>
                </a:avLst>
              </a:prstGeom>
            </p:spPr>
            <p:style>
              <a:lnRef idx="1">
                <a:schemeClr val="accent3"/>
              </a:lnRef>
              <a:fillRef idx="2">
                <a:schemeClr val="accent3"/>
              </a:fillRef>
              <a:effectRef idx="1">
                <a:schemeClr val="accent3"/>
              </a:effectRef>
              <a:fontRef idx="minor">
                <a:schemeClr val="dk1"/>
              </a:fontRef>
            </p:style>
            <p:txBody>
              <a:bodyPr tIns="0" rtlCol="0" anchor="t" anchorCtr="0"/>
              <a:lstStyle/>
              <a:p>
                <a:pPr algn="ctr"/>
                <a:r>
                  <a:rPr lang="en-US" altLang="zh-CN" sz="1200" b="1" dirty="0">
                    <a:latin typeface="新宋体" panose="02010609030101010101" pitchFamily="49" charset="-122"/>
                    <a:ea typeface="新宋体" panose="02010609030101010101" pitchFamily="49" charset="-122"/>
                  </a:rPr>
                  <a:t>SNC86xx</a:t>
                </a:r>
              </a:p>
              <a:p>
                <a:pPr algn="ctr"/>
                <a:endParaRPr lang="en-US" altLang="zh-CN" sz="900" b="1" dirty="0"/>
              </a:p>
              <a:p>
                <a:pPr algn="ctr"/>
                <a:endParaRPr lang="en-US" altLang="zh-CN" sz="900" b="1" dirty="0"/>
              </a:p>
              <a:p>
                <a:pPr algn="ctr"/>
                <a:endParaRPr lang="en-US" altLang="zh-CN" sz="700" b="1" dirty="0"/>
              </a:p>
              <a:p>
                <a:pPr algn="ctr"/>
                <a:endParaRPr lang="en-US" altLang="zh-CN" sz="700" dirty="0"/>
              </a:p>
              <a:p>
                <a:pPr algn="ctr"/>
                <a:endParaRPr lang="en-US" altLang="zh-CN" sz="700" dirty="0"/>
              </a:p>
              <a:p>
                <a:pPr algn="ctr"/>
                <a:endParaRPr lang="en-US" altLang="zh-CN" sz="700" dirty="0"/>
              </a:p>
              <a:p>
                <a:pPr algn="ctr"/>
                <a:endParaRPr lang="en-US" altLang="zh-CN" sz="700" dirty="0"/>
              </a:p>
              <a:p>
                <a:pPr algn="ctr"/>
                <a:endParaRPr lang="en-US" altLang="zh-CN" sz="700" dirty="0"/>
              </a:p>
              <a:p>
                <a:pPr algn="ctr"/>
                <a:endParaRPr lang="en-US" altLang="zh-CN" sz="700" dirty="0"/>
              </a:p>
              <a:p>
                <a:pPr algn="ctr"/>
                <a:endParaRPr lang="en-US" altLang="zh-CN" sz="700" dirty="0"/>
              </a:p>
              <a:p>
                <a:pPr algn="ctr"/>
                <a:endParaRPr lang="en-US" altLang="zh-CN" sz="700" dirty="0"/>
              </a:p>
              <a:p>
                <a:pPr algn="ctr"/>
                <a:endParaRPr lang="zh-CN" altLang="en-US" sz="700" dirty="0"/>
              </a:p>
            </p:txBody>
          </p:sp>
          <p:sp>
            <p:nvSpPr>
              <p:cNvPr id="56" name="矩形 55">
                <a:extLst>
                  <a:ext uri="{FF2B5EF4-FFF2-40B4-BE49-F238E27FC236}">
                    <a16:creationId xmlns:a16="http://schemas.microsoft.com/office/drawing/2014/main" id="{9EC74E18-3F57-6975-2ABF-84A71E3C40C0}"/>
                  </a:ext>
                </a:extLst>
              </p:cNvPr>
              <p:cNvSpPr/>
              <p:nvPr/>
            </p:nvSpPr>
            <p:spPr>
              <a:xfrm>
                <a:off x="2247052" y="3598552"/>
                <a:ext cx="1323321" cy="692708"/>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zh-CN" altLang="en-US" sz="400" dirty="0"/>
                  <a:t>参考信号</a:t>
                </a:r>
                <a:r>
                  <a:rPr lang="en-US" altLang="zh-CN" sz="400" dirty="0"/>
                  <a:t>(AEC Reference signal)</a:t>
                </a:r>
              </a:p>
              <a:p>
                <a:endParaRPr lang="en-US" altLang="zh-CN" sz="400" dirty="0"/>
              </a:p>
              <a:p>
                <a:endParaRPr lang="zh-CN" altLang="en-US" sz="400" dirty="0"/>
              </a:p>
            </p:txBody>
          </p:sp>
          <p:sp>
            <p:nvSpPr>
              <p:cNvPr id="57" name="矩形 56">
                <a:extLst>
                  <a:ext uri="{FF2B5EF4-FFF2-40B4-BE49-F238E27FC236}">
                    <a16:creationId xmlns:a16="http://schemas.microsoft.com/office/drawing/2014/main" id="{82A7C361-65CE-0462-C38B-06E445583198}"/>
                  </a:ext>
                </a:extLst>
              </p:cNvPr>
              <p:cNvSpPr/>
              <p:nvPr/>
            </p:nvSpPr>
            <p:spPr>
              <a:xfrm>
                <a:off x="2224408" y="2235347"/>
                <a:ext cx="1323321" cy="611592"/>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r>
                  <a:rPr lang="en-US" altLang="zh-CN" sz="400" dirty="0"/>
                  <a:t>FF Mic </a:t>
                </a:r>
                <a:r>
                  <a:rPr lang="zh-CN" altLang="en-US" sz="400" dirty="0"/>
                  <a:t>数据</a:t>
                </a:r>
                <a:endParaRPr lang="en-US" altLang="zh-CN" sz="400" dirty="0"/>
              </a:p>
              <a:p>
                <a:pPr algn="r"/>
                <a:endParaRPr lang="en-US" altLang="zh-CN" sz="400" dirty="0"/>
              </a:p>
              <a:p>
                <a:pPr algn="r"/>
                <a:endParaRPr lang="zh-CN" altLang="en-US" sz="400" dirty="0"/>
              </a:p>
            </p:txBody>
          </p:sp>
          <p:sp>
            <p:nvSpPr>
              <p:cNvPr id="58" name="椭圆 57">
                <a:extLst>
                  <a:ext uri="{FF2B5EF4-FFF2-40B4-BE49-F238E27FC236}">
                    <a16:creationId xmlns:a16="http://schemas.microsoft.com/office/drawing/2014/main" id="{7EE73D8C-F30A-E29F-DF45-6EFFBBDE7681}"/>
                  </a:ext>
                </a:extLst>
              </p:cNvPr>
              <p:cNvSpPr/>
              <p:nvPr/>
            </p:nvSpPr>
            <p:spPr>
              <a:xfrm>
                <a:off x="584950" y="3506950"/>
                <a:ext cx="1145038" cy="1080944"/>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zh-CN" altLang="en-US" sz="800" dirty="0"/>
                  <a:t>降噪处理</a:t>
                </a:r>
              </a:p>
            </p:txBody>
          </p:sp>
          <p:cxnSp>
            <p:nvCxnSpPr>
              <p:cNvPr id="59" name="连接符: 曲线 58">
                <a:extLst>
                  <a:ext uri="{FF2B5EF4-FFF2-40B4-BE49-F238E27FC236}">
                    <a16:creationId xmlns:a16="http://schemas.microsoft.com/office/drawing/2014/main" id="{F223984A-D756-DFF0-D6AB-626950BAC113}"/>
                  </a:ext>
                </a:extLst>
              </p:cNvPr>
              <p:cNvCxnSpPr>
                <a:cxnSpLocks/>
                <a:stCxn id="56" idx="1"/>
                <a:endCxn id="58" idx="6"/>
              </p:cNvCxnSpPr>
              <p:nvPr/>
            </p:nvCxnSpPr>
            <p:spPr>
              <a:xfrm rot="10800000" flipV="1">
                <a:off x="1729987" y="3944908"/>
                <a:ext cx="517066" cy="102515"/>
              </a:xfrm>
              <a:prstGeom prst="curvedConnector3">
                <a:avLst>
                  <a:gd name="adj1" fmla="val 50000"/>
                </a:avLst>
              </a:prstGeom>
              <a:ln>
                <a:prstDash val="dash"/>
                <a:tailEnd type="triangle"/>
              </a:ln>
            </p:spPr>
            <p:style>
              <a:lnRef idx="2">
                <a:schemeClr val="accent6"/>
              </a:lnRef>
              <a:fillRef idx="0">
                <a:schemeClr val="accent6"/>
              </a:fillRef>
              <a:effectRef idx="1">
                <a:schemeClr val="accent6"/>
              </a:effectRef>
              <a:fontRef idx="minor">
                <a:schemeClr val="tx1"/>
              </a:fontRef>
            </p:style>
          </p:cxnSp>
          <p:cxnSp>
            <p:nvCxnSpPr>
              <p:cNvPr id="60" name="连接符: 曲线 59">
                <a:extLst>
                  <a:ext uri="{FF2B5EF4-FFF2-40B4-BE49-F238E27FC236}">
                    <a16:creationId xmlns:a16="http://schemas.microsoft.com/office/drawing/2014/main" id="{DC493B78-352B-B6C3-D8F5-B5C7C99922E1}"/>
                  </a:ext>
                </a:extLst>
              </p:cNvPr>
              <p:cNvCxnSpPr>
                <a:cxnSpLocks/>
                <a:stCxn id="68" idx="1"/>
                <a:endCxn id="58" idx="0"/>
              </p:cNvCxnSpPr>
              <p:nvPr/>
            </p:nvCxnSpPr>
            <p:spPr>
              <a:xfrm rot="10800000" flipV="1">
                <a:off x="1157471" y="3204065"/>
                <a:ext cx="1073715" cy="302882"/>
              </a:xfrm>
              <a:prstGeom prst="curvedConnector2">
                <a:avLst/>
              </a:prstGeom>
              <a:ln>
                <a:prstDash val="dash"/>
                <a:tailEnd type="triangle"/>
              </a:ln>
            </p:spPr>
            <p:style>
              <a:lnRef idx="2">
                <a:schemeClr val="accent2"/>
              </a:lnRef>
              <a:fillRef idx="0">
                <a:schemeClr val="accent2"/>
              </a:fillRef>
              <a:effectRef idx="1">
                <a:schemeClr val="accent2"/>
              </a:effectRef>
              <a:fontRef idx="minor">
                <a:schemeClr val="tx1"/>
              </a:fontRef>
            </p:style>
          </p:cxnSp>
          <p:sp>
            <p:nvSpPr>
              <p:cNvPr id="61" name="箭头: 五边形 60">
                <a:extLst>
                  <a:ext uri="{FF2B5EF4-FFF2-40B4-BE49-F238E27FC236}">
                    <a16:creationId xmlns:a16="http://schemas.microsoft.com/office/drawing/2014/main" id="{E4343590-CE7F-04D1-06AB-9711713FEAF0}"/>
                  </a:ext>
                </a:extLst>
              </p:cNvPr>
              <p:cNvSpPr/>
              <p:nvPr/>
            </p:nvSpPr>
            <p:spPr>
              <a:xfrm>
                <a:off x="2632759" y="4342820"/>
                <a:ext cx="914915" cy="247846"/>
              </a:xfrm>
              <a:prstGeom prst="homePlat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altLang="zh-CN" sz="400" dirty="0"/>
                  <a:t>I2S1_SDO</a:t>
                </a:r>
                <a:endParaRPr lang="zh-CN" altLang="en-US" sz="400" dirty="0"/>
              </a:p>
            </p:txBody>
          </p:sp>
          <p:sp>
            <p:nvSpPr>
              <p:cNvPr id="62" name="箭头: 五边形 61">
                <a:extLst>
                  <a:ext uri="{FF2B5EF4-FFF2-40B4-BE49-F238E27FC236}">
                    <a16:creationId xmlns:a16="http://schemas.microsoft.com/office/drawing/2014/main" id="{398890F6-C410-2A93-CE28-D2F3403A1E17}"/>
                  </a:ext>
                </a:extLst>
              </p:cNvPr>
              <p:cNvSpPr/>
              <p:nvPr/>
            </p:nvSpPr>
            <p:spPr>
              <a:xfrm flipH="1">
                <a:off x="2455202" y="2511033"/>
                <a:ext cx="1090523" cy="274779"/>
              </a:xfrm>
              <a:prstGeom prst="homePlat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altLang="zh-CN" sz="400" dirty="0"/>
                  <a:t>A/DMIC1_IN</a:t>
                </a:r>
                <a:endParaRPr lang="zh-CN" altLang="en-US" sz="400" dirty="0"/>
              </a:p>
            </p:txBody>
          </p:sp>
          <p:cxnSp>
            <p:nvCxnSpPr>
              <p:cNvPr id="63" name="连接符: 曲线 62">
                <a:extLst>
                  <a:ext uri="{FF2B5EF4-FFF2-40B4-BE49-F238E27FC236}">
                    <a16:creationId xmlns:a16="http://schemas.microsoft.com/office/drawing/2014/main" id="{B1AEDDEB-C12F-73BC-C2B8-E80181D95A9C}"/>
                  </a:ext>
                </a:extLst>
              </p:cNvPr>
              <p:cNvCxnSpPr>
                <a:cxnSpLocks/>
                <a:stCxn id="58" idx="5"/>
                <a:endCxn id="61" idx="1"/>
              </p:cNvCxnSpPr>
              <p:nvPr/>
            </p:nvCxnSpPr>
            <p:spPr>
              <a:xfrm rot="16200000" flipH="1">
                <a:off x="2078955" y="3912937"/>
                <a:ext cx="37150" cy="1070458"/>
              </a:xfrm>
              <a:prstGeom prst="curvedConnector4">
                <a:avLst>
                  <a:gd name="adj1" fmla="val 1252260"/>
                  <a:gd name="adj2" fmla="val 57832"/>
                </a:avLst>
              </a:prstGeom>
              <a:ln>
                <a:prstDash val="dash"/>
                <a:tailEnd type="triangle"/>
              </a:ln>
            </p:spPr>
            <p:style>
              <a:lnRef idx="2">
                <a:schemeClr val="accent5"/>
              </a:lnRef>
              <a:fillRef idx="0">
                <a:schemeClr val="accent5"/>
              </a:fillRef>
              <a:effectRef idx="1">
                <a:schemeClr val="accent5"/>
              </a:effectRef>
              <a:fontRef idx="minor">
                <a:schemeClr val="tx1"/>
              </a:fontRef>
            </p:style>
          </p:cxnSp>
          <p:sp>
            <p:nvSpPr>
              <p:cNvPr id="64" name="箭头: 五边形 63">
                <a:extLst>
                  <a:ext uri="{FF2B5EF4-FFF2-40B4-BE49-F238E27FC236}">
                    <a16:creationId xmlns:a16="http://schemas.microsoft.com/office/drawing/2014/main" id="{DF8B162D-8ABC-6459-95B3-3E0C54B197B5}"/>
                  </a:ext>
                </a:extLst>
              </p:cNvPr>
              <p:cNvSpPr/>
              <p:nvPr/>
            </p:nvSpPr>
            <p:spPr>
              <a:xfrm>
                <a:off x="2651386" y="4724319"/>
                <a:ext cx="914915" cy="230641"/>
              </a:xfrm>
              <a:prstGeom prst="homePlate">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400" dirty="0"/>
                  <a:t>UART</a:t>
                </a:r>
                <a:endParaRPr lang="zh-CN" altLang="en-US" sz="400" dirty="0"/>
              </a:p>
            </p:txBody>
          </p:sp>
          <p:sp>
            <p:nvSpPr>
              <p:cNvPr id="65" name="箭头: 五边形 64">
                <a:extLst>
                  <a:ext uri="{FF2B5EF4-FFF2-40B4-BE49-F238E27FC236}">
                    <a16:creationId xmlns:a16="http://schemas.microsoft.com/office/drawing/2014/main" id="{7A537C46-4304-64CD-118B-6FA29C3131D6}"/>
                  </a:ext>
                </a:extLst>
              </p:cNvPr>
              <p:cNvSpPr/>
              <p:nvPr/>
            </p:nvSpPr>
            <p:spPr>
              <a:xfrm flipH="1">
                <a:off x="2642316" y="4987235"/>
                <a:ext cx="911276" cy="231584"/>
              </a:xfrm>
              <a:prstGeom prst="homePlat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altLang="zh-CN" sz="400" dirty="0"/>
                  <a:t>Power</a:t>
                </a:r>
                <a:endParaRPr lang="zh-CN" altLang="en-US" sz="400" dirty="0"/>
              </a:p>
            </p:txBody>
          </p:sp>
          <p:sp>
            <p:nvSpPr>
              <p:cNvPr id="66" name="箭头: 五边形 65">
                <a:extLst>
                  <a:ext uri="{FF2B5EF4-FFF2-40B4-BE49-F238E27FC236}">
                    <a16:creationId xmlns:a16="http://schemas.microsoft.com/office/drawing/2014/main" id="{82F62E0D-9473-2F6A-16F9-72F478561C03}"/>
                  </a:ext>
                </a:extLst>
              </p:cNvPr>
              <p:cNvSpPr/>
              <p:nvPr/>
            </p:nvSpPr>
            <p:spPr>
              <a:xfrm flipH="1">
                <a:off x="2439819" y="5251658"/>
                <a:ext cx="1107855" cy="231584"/>
              </a:xfrm>
              <a:prstGeom prst="homePlat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altLang="zh-CN" sz="400" dirty="0" err="1"/>
                  <a:t>DFU_Trigger</a:t>
                </a:r>
                <a:endParaRPr lang="zh-CN" altLang="en-US" sz="400" dirty="0"/>
              </a:p>
            </p:txBody>
          </p:sp>
          <p:sp>
            <p:nvSpPr>
              <p:cNvPr id="67" name="箭头: 五边形 66">
                <a:extLst>
                  <a:ext uri="{FF2B5EF4-FFF2-40B4-BE49-F238E27FC236}">
                    <a16:creationId xmlns:a16="http://schemas.microsoft.com/office/drawing/2014/main" id="{0B316546-844A-A8A2-15F1-145915D38ACC}"/>
                  </a:ext>
                </a:extLst>
              </p:cNvPr>
              <p:cNvSpPr/>
              <p:nvPr/>
            </p:nvSpPr>
            <p:spPr>
              <a:xfrm>
                <a:off x="2649505" y="3988845"/>
                <a:ext cx="914915" cy="247846"/>
              </a:xfrm>
              <a:prstGeom prst="homePlate">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sz="400" dirty="0"/>
                  <a:t>I2S1_SDI</a:t>
                </a:r>
                <a:endParaRPr lang="zh-CN" altLang="en-US" sz="400" dirty="0"/>
              </a:p>
            </p:txBody>
          </p:sp>
          <p:sp>
            <p:nvSpPr>
              <p:cNvPr id="68" name="矩形 67">
                <a:extLst>
                  <a:ext uri="{FF2B5EF4-FFF2-40B4-BE49-F238E27FC236}">
                    <a16:creationId xmlns:a16="http://schemas.microsoft.com/office/drawing/2014/main" id="{6C2793EE-9FC4-C886-E366-15B077DB4E18}"/>
                  </a:ext>
                </a:extLst>
              </p:cNvPr>
              <p:cNvSpPr/>
              <p:nvPr/>
            </p:nvSpPr>
            <p:spPr>
              <a:xfrm>
                <a:off x="2231184" y="2898272"/>
                <a:ext cx="1323321" cy="611592"/>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r"/>
                <a:r>
                  <a:rPr lang="en-US" altLang="zh-CN" sz="400" dirty="0"/>
                  <a:t>FB Mic </a:t>
                </a:r>
                <a:r>
                  <a:rPr lang="zh-CN" altLang="en-US" sz="400" dirty="0"/>
                  <a:t>数据</a:t>
                </a:r>
                <a:endParaRPr lang="en-US" altLang="zh-CN" sz="400" dirty="0"/>
              </a:p>
              <a:p>
                <a:pPr algn="r"/>
                <a:endParaRPr lang="en-US" altLang="zh-CN" sz="400" dirty="0"/>
              </a:p>
              <a:p>
                <a:pPr algn="r"/>
                <a:endParaRPr lang="zh-CN" altLang="en-US" sz="400" dirty="0"/>
              </a:p>
            </p:txBody>
          </p:sp>
          <p:sp>
            <p:nvSpPr>
              <p:cNvPr id="70" name="箭头: 五边形 69">
                <a:extLst>
                  <a:ext uri="{FF2B5EF4-FFF2-40B4-BE49-F238E27FC236}">
                    <a16:creationId xmlns:a16="http://schemas.microsoft.com/office/drawing/2014/main" id="{82E04DC9-C559-C924-EAB8-6A66C60851D9}"/>
                  </a:ext>
                </a:extLst>
              </p:cNvPr>
              <p:cNvSpPr/>
              <p:nvPr/>
            </p:nvSpPr>
            <p:spPr>
              <a:xfrm flipH="1">
                <a:off x="2453511" y="3173959"/>
                <a:ext cx="1090523" cy="274779"/>
              </a:xfrm>
              <a:prstGeom prst="homePlat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altLang="zh-CN" sz="400" dirty="0"/>
                  <a:t>A/DMIC1_IN</a:t>
                </a:r>
                <a:endParaRPr lang="zh-CN" altLang="en-US" sz="400" dirty="0"/>
              </a:p>
            </p:txBody>
          </p:sp>
          <p:sp>
            <p:nvSpPr>
              <p:cNvPr id="71" name="箭头: 五边形 70">
                <a:extLst>
                  <a:ext uri="{FF2B5EF4-FFF2-40B4-BE49-F238E27FC236}">
                    <a16:creationId xmlns:a16="http://schemas.microsoft.com/office/drawing/2014/main" id="{66148F24-A281-23C4-9E07-78C28F8EAD44}"/>
                  </a:ext>
                </a:extLst>
              </p:cNvPr>
              <p:cNvSpPr/>
              <p:nvPr/>
            </p:nvSpPr>
            <p:spPr>
              <a:xfrm>
                <a:off x="2633750" y="5619036"/>
                <a:ext cx="914915" cy="247846"/>
              </a:xfrm>
              <a:prstGeom prst="homePlat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altLang="zh-CN" sz="400" dirty="0"/>
                  <a:t>I2S2_SDO</a:t>
                </a:r>
                <a:endParaRPr lang="zh-CN" altLang="en-US" sz="400" dirty="0"/>
              </a:p>
            </p:txBody>
          </p:sp>
          <p:sp>
            <p:nvSpPr>
              <p:cNvPr id="72" name="箭头: 五边形 71">
                <a:extLst>
                  <a:ext uri="{FF2B5EF4-FFF2-40B4-BE49-F238E27FC236}">
                    <a16:creationId xmlns:a16="http://schemas.microsoft.com/office/drawing/2014/main" id="{295D1226-EDA6-CEEA-FC8C-55453CA25AB2}"/>
                  </a:ext>
                </a:extLst>
              </p:cNvPr>
              <p:cNvSpPr/>
              <p:nvPr/>
            </p:nvSpPr>
            <p:spPr>
              <a:xfrm>
                <a:off x="2625424" y="5961995"/>
                <a:ext cx="914915" cy="247846"/>
              </a:xfrm>
              <a:prstGeom prst="homePlat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altLang="zh-CN" sz="400" dirty="0"/>
                  <a:t>I2S3_SDO</a:t>
                </a:r>
                <a:endParaRPr lang="zh-CN" altLang="en-US" sz="400" dirty="0"/>
              </a:p>
            </p:txBody>
          </p:sp>
        </p:grpSp>
        <p:cxnSp>
          <p:nvCxnSpPr>
            <p:cNvPr id="10" name="连接符: 肘形 9">
              <a:extLst>
                <a:ext uri="{FF2B5EF4-FFF2-40B4-BE49-F238E27FC236}">
                  <a16:creationId xmlns:a16="http://schemas.microsoft.com/office/drawing/2014/main" id="{229E1E8A-E577-7C63-D6CF-AA3434E65294}"/>
                </a:ext>
              </a:extLst>
            </p:cNvPr>
            <p:cNvCxnSpPr>
              <a:cxnSpLocks/>
              <a:stCxn id="75" idx="2"/>
              <a:endCxn id="70" idx="1"/>
            </p:cNvCxnSpPr>
            <p:nvPr/>
          </p:nvCxnSpPr>
          <p:spPr>
            <a:xfrm rot="10800000" flipV="1">
              <a:off x="4693022" y="2562807"/>
              <a:ext cx="1515224" cy="891823"/>
            </a:xfrm>
            <a:prstGeom prst="bentConnector3">
              <a:avLst>
                <a:gd name="adj1" fmla="val 50000"/>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11" name="连接符: 肘形 10">
              <a:extLst>
                <a:ext uri="{FF2B5EF4-FFF2-40B4-BE49-F238E27FC236}">
                  <a16:creationId xmlns:a16="http://schemas.microsoft.com/office/drawing/2014/main" id="{38DCF61B-D948-1A70-4AFD-632626AA840A}"/>
                </a:ext>
              </a:extLst>
            </p:cNvPr>
            <p:cNvCxnSpPr>
              <a:cxnSpLocks/>
              <a:stCxn id="45" idx="3"/>
              <a:endCxn id="77" idx="4"/>
            </p:cNvCxnSpPr>
            <p:nvPr/>
          </p:nvCxnSpPr>
          <p:spPr>
            <a:xfrm rot="10800000" flipV="1">
              <a:off x="6738887" y="2511365"/>
              <a:ext cx="1167866" cy="188000"/>
            </a:xfrm>
            <a:prstGeom prst="bentConnector4">
              <a:avLst>
                <a:gd name="adj1" fmla="val 41337"/>
                <a:gd name="adj2" fmla="val 221596"/>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12" name="连接符: 肘形 11">
              <a:extLst>
                <a:ext uri="{FF2B5EF4-FFF2-40B4-BE49-F238E27FC236}">
                  <a16:creationId xmlns:a16="http://schemas.microsoft.com/office/drawing/2014/main" id="{FDF82DD2-8B39-EC96-172D-7C3F28B0D81E}"/>
                </a:ext>
              </a:extLst>
            </p:cNvPr>
            <p:cNvCxnSpPr>
              <a:cxnSpLocks/>
              <a:stCxn id="39" idx="3"/>
              <a:endCxn id="67" idx="3"/>
            </p:cNvCxnSpPr>
            <p:nvPr/>
          </p:nvCxnSpPr>
          <p:spPr>
            <a:xfrm rot="10800000" flipV="1">
              <a:off x="4713408" y="3168404"/>
              <a:ext cx="3160478" cy="1075943"/>
            </a:xfrm>
            <a:prstGeom prst="bentConnector3">
              <a:avLst>
                <a:gd name="adj1" fmla="val 69020"/>
              </a:avLst>
            </a:prstGeom>
            <a:ln>
              <a:tailEnd type="triangle"/>
            </a:ln>
          </p:spPr>
          <p:style>
            <a:lnRef idx="2">
              <a:schemeClr val="accent6"/>
            </a:lnRef>
            <a:fillRef idx="0">
              <a:schemeClr val="accent6"/>
            </a:fillRef>
            <a:effectRef idx="1">
              <a:schemeClr val="accent6"/>
            </a:effectRef>
            <a:fontRef idx="minor">
              <a:schemeClr val="tx1"/>
            </a:fontRef>
          </p:style>
        </p:cxnSp>
        <p:cxnSp>
          <p:nvCxnSpPr>
            <p:cNvPr id="13" name="连接符: 肘形 12">
              <a:extLst>
                <a:ext uri="{FF2B5EF4-FFF2-40B4-BE49-F238E27FC236}">
                  <a16:creationId xmlns:a16="http://schemas.microsoft.com/office/drawing/2014/main" id="{C96BFD4E-F0CE-7F05-5396-E1C0D548DCD1}"/>
                </a:ext>
              </a:extLst>
            </p:cNvPr>
            <p:cNvCxnSpPr>
              <a:cxnSpLocks/>
              <a:stCxn id="61" idx="3"/>
              <a:endCxn id="46" idx="3"/>
            </p:cNvCxnSpPr>
            <p:nvPr/>
          </p:nvCxnSpPr>
          <p:spPr>
            <a:xfrm flipV="1">
              <a:off x="4696662" y="3482292"/>
              <a:ext cx="3177224" cy="1110863"/>
            </a:xfrm>
            <a:prstGeom prst="bentConnector3">
              <a:avLst>
                <a:gd name="adj1" fmla="val 36409"/>
              </a:avLst>
            </a:prstGeom>
            <a:ln>
              <a:tailEnd type="triangle"/>
            </a:ln>
          </p:spPr>
          <p:style>
            <a:lnRef idx="2">
              <a:schemeClr val="accent5"/>
            </a:lnRef>
            <a:fillRef idx="0">
              <a:schemeClr val="accent5"/>
            </a:fillRef>
            <a:effectRef idx="1">
              <a:schemeClr val="accent5"/>
            </a:effectRef>
            <a:fontRef idx="minor">
              <a:schemeClr val="tx1"/>
            </a:fontRef>
          </p:style>
        </p:cxnSp>
        <p:sp>
          <p:nvSpPr>
            <p:cNvPr id="14" name="箭头: 五边形 13">
              <a:extLst>
                <a:ext uri="{FF2B5EF4-FFF2-40B4-BE49-F238E27FC236}">
                  <a16:creationId xmlns:a16="http://schemas.microsoft.com/office/drawing/2014/main" id="{9105C8DD-AF1F-67CF-B1FA-F0D883110B8E}"/>
                </a:ext>
              </a:extLst>
            </p:cNvPr>
            <p:cNvSpPr/>
            <p:nvPr/>
          </p:nvSpPr>
          <p:spPr>
            <a:xfrm flipH="1">
              <a:off x="534308" y="5777947"/>
              <a:ext cx="802398" cy="217496"/>
            </a:xfrm>
            <a:prstGeom prst="homePlate">
              <a:avLst/>
            </a:prstGeom>
            <a:solidFill>
              <a:schemeClr val="bg2"/>
            </a:solidFill>
            <a:ln>
              <a:no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sz="400" dirty="0">
                  <a:solidFill>
                    <a:schemeClr val="tx1"/>
                  </a:solidFill>
                </a:rPr>
                <a:t>USB-DP</a:t>
              </a:r>
              <a:endParaRPr lang="zh-CN" altLang="en-US" sz="400" dirty="0">
                <a:solidFill>
                  <a:schemeClr val="tx1"/>
                </a:solidFill>
              </a:endParaRPr>
            </a:p>
          </p:txBody>
        </p:sp>
        <p:sp>
          <p:nvSpPr>
            <p:cNvPr id="15" name="箭头: 五边形 14">
              <a:extLst>
                <a:ext uri="{FF2B5EF4-FFF2-40B4-BE49-F238E27FC236}">
                  <a16:creationId xmlns:a16="http://schemas.microsoft.com/office/drawing/2014/main" id="{028C648B-B4E1-3259-42A9-0176D1B3FBD1}"/>
                </a:ext>
              </a:extLst>
            </p:cNvPr>
            <p:cNvSpPr/>
            <p:nvPr/>
          </p:nvSpPr>
          <p:spPr>
            <a:xfrm flipH="1">
              <a:off x="529450" y="5396498"/>
              <a:ext cx="812745" cy="180231"/>
            </a:xfrm>
            <a:prstGeom prst="homePlate">
              <a:avLst/>
            </a:prstGeom>
            <a:solidFill>
              <a:schemeClr val="bg2"/>
            </a:solidFill>
            <a:ln>
              <a:no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sz="400" dirty="0">
                  <a:solidFill>
                    <a:schemeClr val="tx1"/>
                  </a:solidFill>
                </a:rPr>
                <a:t>USB-DM</a:t>
              </a:r>
              <a:endParaRPr lang="zh-CN" altLang="en-US" sz="400" dirty="0">
                <a:solidFill>
                  <a:schemeClr val="tx1"/>
                </a:solidFill>
              </a:endParaRPr>
            </a:p>
          </p:txBody>
        </p:sp>
        <p:sp>
          <p:nvSpPr>
            <p:cNvPr id="16" name="矩形 15">
              <a:extLst>
                <a:ext uri="{FF2B5EF4-FFF2-40B4-BE49-F238E27FC236}">
                  <a16:creationId xmlns:a16="http://schemas.microsoft.com/office/drawing/2014/main" id="{987B5C58-1154-613D-80C2-CD95174C17B0}"/>
                </a:ext>
              </a:extLst>
            </p:cNvPr>
            <p:cNvSpPr/>
            <p:nvPr/>
          </p:nvSpPr>
          <p:spPr>
            <a:xfrm>
              <a:off x="389427" y="5050305"/>
              <a:ext cx="947279" cy="1138382"/>
            </a:xfrm>
            <a:prstGeom prst="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zh-CN" altLang="en-US" sz="500" dirty="0">
                  <a:solidFill>
                    <a:schemeClr val="tx1"/>
                  </a:solidFill>
                </a:rPr>
                <a:t>测试预留</a:t>
              </a:r>
            </a:p>
          </p:txBody>
        </p:sp>
        <p:cxnSp>
          <p:nvCxnSpPr>
            <p:cNvPr id="17" name="连接符: 肘形 16">
              <a:extLst>
                <a:ext uri="{FF2B5EF4-FFF2-40B4-BE49-F238E27FC236}">
                  <a16:creationId xmlns:a16="http://schemas.microsoft.com/office/drawing/2014/main" id="{240419BB-636A-7C25-6810-39C68A4B7A36}"/>
                </a:ext>
              </a:extLst>
            </p:cNvPr>
            <p:cNvCxnSpPr>
              <a:cxnSpLocks/>
              <a:stCxn id="64" idx="3"/>
              <a:endCxn id="40" idx="3"/>
            </p:cNvCxnSpPr>
            <p:nvPr/>
          </p:nvCxnSpPr>
          <p:spPr>
            <a:xfrm flipV="1">
              <a:off x="4715289" y="3865378"/>
              <a:ext cx="3148673" cy="1095229"/>
            </a:xfrm>
            <a:prstGeom prst="bentConnector3">
              <a:avLst>
                <a:gd name="adj1" fmla="val 40589"/>
              </a:avLst>
            </a:prstGeom>
            <a:ln>
              <a:headEnd type="triangle"/>
              <a:tailEnd type="triangle"/>
            </a:ln>
          </p:spPr>
          <p:style>
            <a:lnRef idx="2">
              <a:schemeClr val="accent4"/>
            </a:lnRef>
            <a:fillRef idx="0">
              <a:schemeClr val="accent4"/>
            </a:fillRef>
            <a:effectRef idx="1">
              <a:schemeClr val="accent4"/>
            </a:effectRef>
            <a:fontRef idx="minor">
              <a:schemeClr val="tx1"/>
            </a:fontRef>
          </p:style>
        </p:cxnSp>
        <p:cxnSp>
          <p:nvCxnSpPr>
            <p:cNvPr id="18" name="连接符: 肘形 17">
              <a:extLst>
                <a:ext uri="{FF2B5EF4-FFF2-40B4-BE49-F238E27FC236}">
                  <a16:creationId xmlns:a16="http://schemas.microsoft.com/office/drawing/2014/main" id="{741A0FEF-7F31-A6AE-E95F-4C63BDD19172}"/>
                </a:ext>
              </a:extLst>
            </p:cNvPr>
            <p:cNvCxnSpPr>
              <a:cxnSpLocks/>
              <a:stCxn id="44" idx="3"/>
              <a:endCxn id="66" idx="1"/>
            </p:cNvCxnSpPr>
            <p:nvPr/>
          </p:nvCxnSpPr>
          <p:spPr>
            <a:xfrm rot="10800000" flipV="1">
              <a:off x="4696663" y="4411972"/>
              <a:ext cx="3161789" cy="1068737"/>
            </a:xfrm>
            <a:prstGeom prst="bentConnector3">
              <a:avLst>
                <a:gd name="adj1" fmla="val 47858"/>
              </a:avLst>
            </a:prstGeom>
            <a:ln>
              <a:tailEnd type="triangle"/>
            </a:ln>
          </p:spPr>
          <p:style>
            <a:lnRef idx="1">
              <a:schemeClr val="accent3"/>
            </a:lnRef>
            <a:fillRef idx="0">
              <a:schemeClr val="accent3"/>
            </a:fillRef>
            <a:effectRef idx="0">
              <a:schemeClr val="accent3"/>
            </a:effectRef>
            <a:fontRef idx="minor">
              <a:schemeClr val="tx1"/>
            </a:fontRef>
          </p:style>
        </p:cxnSp>
        <p:sp>
          <p:nvSpPr>
            <p:cNvPr id="19" name="文本框 18">
              <a:extLst>
                <a:ext uri="{FF2B5EF4-FFF2-40B4-BE49-F238E27FC236}">
                  <a16:creationId xmlns:a16="http://schemas.microsoft.com/office/drawing/2014/main" id="{12DDBA1B-3DD6-FA39-6612-61351F3CB736}"/>
                </a:ext>
              </a:extLst>
            </p:cNvPr>
            <p:cNvSpPr txBox="1"/>
            <p:nvPr/>
          </p:nvSpPr>
          <p:spPr>
            <a:xfrm>
              <a:off x="7845614" y="1291416"/>
              <a:ext cx="3453418" cy="648062"/>
            </a:xfrm>
            <a:prstGeom prst="rect">
              <a:avLst/>
            </a:prstGeom>
            <a:solidFill>
              <a:schemeClr val="accent4">
                <a:lumMod val="20000"/>
                <a:lumOff val="80000"/>
              </a:schemeClr>
            </a:solidFill>
          </p:spPr>
          <p:txBody>
            <a:bodyPr wrap="square" rtlCol="0">
              <a:spAutoFit/>
            </a:bodyPr>
            <a:lstStyle/>
            <a:p>
              <a:r>
                <a:rPr lang="en-US" altLang="zh-CN" sz="500" b="1" dirty="0"/>
                <a:t>Note</a:t>
              </a:r>
              <a:r>
                <a:rPr lang="zh-CN" altLang="en-US" sz="500" b="1" dirty="0"/>
                <a:t>：</a:t>
              </a:r>
              <a:endParaRPr lang="en-US" altLang="zh-CN" sz="500" dirty="0"/>
            </a:p>
            <a:p>
              <a:r>
                <a:rPr lang="zh-CN" altLang="en-US" sz="500" dirty="0"/>
                <a:t>    该框图适用于蓝牙芯片能支持</a:t>
              </a:r>
              <a:r>
                <a:rPr lang="en-US" altLang="zh-CN" sz="500" dirty="0"/>
                <a:t>I2S</a:t>
              </a:r>
              <a:r>
                <a:rPr lang="zh-CN" altLang="en-US" sz="500" dirty="0"/>
                <a:t>的全双工通讯，从而实现数字信号回采方案。</a:t>
              </a:r>
            </a:p>
          </p:txBody>
        </p:sp>
        <p:cxnSp>
          <p:nvCxnSpPr>
            <p:cNvPr id="20" name="连接符: 肘形 19">
              <a:extLst>
                <a:ext uri="{FF2B5EF4-FFF2-40B4-BE49-F238E27FC236}">
                  <a16:creationId xmlns:a16="http://schemas.microsoft.com/office/drawing/2014/main" id="{83134BD3-BCA3-EAC9-2843-0DB94EFD6565}"/>
                </a:ext>
              </a:extLst>
            </p:cNvPr>
            <p:cNvCxnSpPr>
              <a:cxnSpLocks/>
              <a:stCxn id="43" idx="3"/>
              <a:endCxn id="65" idx="1"/>
            </p:cNvCxnSpPr>
            <p:nvPr/>
          </p:nvCxnSpPr>
          <p:spPr>
            <a:xfrm rot="10800000" flipV="1">
              <a:off x="4702581" y="4149830"/>
              <a:ext cx="3155871" cy="1070318"/>
            </a:xfrm>
            <a:prstGeom prst="bentConnector3">
              <a:avLst>
                <a:gd name="adj1" fmla="val 52951"/>
              </a:avLst>
            </a:prstGeom>
            <a:ln>
              <a:tailEnd type="triangle"/>
            </a:ln>
          </p:spPr>
          <p:style>
            <a:lnRef idx="1">
              <a:schemeClr val="accent3"/>
            </a:lnRef>
            <a:fillRef idx="0">
              <a:schemeClr val="accent3"/>
            </a:fillRef>
            <a:effectRef idx="0">
              <a:schemeClr val="accent3"/>
            </a:effectRef>
            <a:fontRef idx="minor">
              <a:schemeClr val="tx1"/>
            </a:fontRef>
          </p:style>
        </p:cxnSp>
        <p:sp>
          <p:nvSpPr>
            <p:cNvPr id="21" name="矩形 20">
              <a:extLst>
                <a:ext uri="{FF2B5EF4-FFF2-40B4-BE49-F238E27FC236}">
                  <a16:creationId xmlns:a16="http://schemas.microsoft.com/office/drawing/2014/main" id="{A45BC925-E656-8AC1-ADAF-C076E7FDA420}"/>
                </a:ext>
              </a:extLst>
            </p:cNvPr>
            <p:cNvSpPr/>
            <p:nvPr/>
          </p:nvSpPr>
          <p:spPr>
            <a:xfrm>
              <a:off x="5196315" y="5088309"/>
              <a:ext cx="914400" cy="2315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00" dirty="0"/>
                <a:t>Switch</a:t>
              </a:r>
              <a:endParaRPr lang="zh-CN" altLang="en-US" sz="700" dirty="0"/>
            </a:p>
          </p:txBody>
        </p:sp>
        <p:sp>
          <p:nvSpPr>
            <p:cNvPr id="22" name="箭头: 五边形 21">
              <a:extLst>
                <a:ext uri="{FF2B5EF4-FFF2-40B4-BE49-F238E27FC236}">
                  <a16:creationId xmlns:a16="http://schemas.microsoft.com/office/drawing/2014/main" id="{1613E8F0-EB26-B3F6-2603-13EB5E263B63}"/>
                </a:ext>
              </a:extLst>
            </p:cNvPr>
            <p:cNvSpPr/>
            <p:nvPr/>
          </p:nvSpPr>
          <p:spPr>
            <a:xfrm flipH="1">
              <a:off x="7944535" y="5644572"/>
              <a:ext cx="905764" cy="247845"/>
            </a:xfrm>
            <a:prstGeom prst="homePlate">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altLang="zh-CN" sz="400" dirty="0"/>
                <a:t>I2S2_SDI</a:t>
              </a:r>
              <a:endParaRPr lang="zh-CN" altLang="en-US" sz="400" dirty="0"/>
            </a:p>
          </p:txBody>
        </p:sp>
        <p:sp>
          <p:nvSpPr>
            <p:cNvPr id="23" name="矩形 22">
              <a:extLst>
                <a:ext uri="{FF2B5EF4-FFF2-40B4-BE49-F238E27FC236}">
                  <a16:creationId xmlns:a16="http://schemas.microsoft.com/office/drawing/2014/main" id="{5C78F48B-D8BF-4DE7-77C3-B7180513ECC4}"/>
                </a:ext>
              </a:extLst>
            </p:cNvPr>
            <p:cNvSpPr/>
            <p:nvPr/>
          </p:nvSpPr>
          <p:spPr>
            <a:xfrm>
              <a:off x="2089566" y="4671132"/>
              <a:ext cx="1145039" cy="37477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altLang="zh-CN" sz="500" dirty="0">
                  <a:solidFill>
                    <a:schemeClr val="accent2"/>
                  </a:solidFill>
                </a:rPr>
                <a:t>FF </a:t>
              </a:r>
              <a:r>
                <a:rPr lang="zh-CN" altLang="en-US" sz="500" dirty="0">
                  <a:solidFill>
                    <a:schemeClr val="accent2"/>
                  </a:solidFill>
                </a:rPr>
                <a:t>透传</a:t>
              </a:r>
            </a:p>
          </p:txBody>
        </p:sp>
        <p:cxnSp>
          <p:nvCxnSpPr>
            <p:cNvPr id="24" name="连接符: 肘形 23">
              <a:extLst>
                <a:ext uri="{FF2B5EF4-FFF2-40B4-BE49-F238E27FC236}">
                  <a16:creationId xmlns:a16="http://schemas.microsoft.com/office/drawing/2014/main" id="{7A7C9562-C080-B3A7-33B5-80802569485A}"/>
                </a:ext>
              </a:extLst>
            </p:cNvPr>
            <p:cNvCxnSpPr>
              <a:cxnSpLocks/>
              <a:stCxn id="76" idx="0"/>
              <a:endCxn id="62" idx="1"/>
            </p:cNvCxnSpPr>
            <p:nvPr/>
          </p:nvCxnSpPr>
          <p:spPr>
            <a:xfrm rot="16200000" flipH="1" flipV="1">
              <a:off x="5699351" y="1302791"/>
              <a:ext cx="493955" cy="2503231"/>
            </a:xfrm>
            <a:prstGeom prst="bentConnector4">
              <a:avLst>
                <a:gd name="adj1" fmla="val -46280"/>
                <a:gd name="adj2" fmla="val 79741"/>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5" name="连接符: 肘形 24">
              <a:extLst>
                <a:ext uri="{FF2B5EF4-FFF2-40B4-BE49-F238E27FC236}">
                  <a16:creationId xmlns:a16="http://schemas.microsoft.com/office/drawing/2014/main" id="{226B6A94-3917-A35A-36B6-B894BBF80971}"/>
                </a:ext>
              </a:extLst>
            </p:cNvPr>
            <p:cNvCxnSpPr>
              <a:cxnSpLocks/>
              <a:stCxn id="71" idx="3"/>
              <a:endCxn id="22" idx="3"/>
            </p:cNvCxnSpPr>
            <p:nvPr/>
          </p:nvCxnSpPr>
          <p:spPr>
            <a:xfrm flipV="1">
              <a:off x="4697653" y="5768495"/>
              <a:ext cx="3246882" cy="82242"/>
            </a:xfrm>
            <a:prstGeom prst="bentConnector3">
              <a:avLst>
                <a:gd name="adj1" fmla="val 50000"/>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26" name="连接符: 肘形 25">
              <a:extLst>
                <a:ext uri="{FF2B5EF4-FFF2-40B4-BE49-F238E27FC236}">
                  <a16:creationId xmlns:a16="http://schemas.microsoft.com/office/drawing/2014/main" id="{58DE8784-B46C-186D-C1E9-31A2EA1A56F0}"/>
                </a:ext>
              </a:extLst>
            </p:cNvPr>
            <p:cNvCxnSpPr>
              <a:cxnSpLocks/>
              <a:stCxn id="57" idx="1"/>
              <a:endCxn id="72" idx="1"/>
            </p:cNvCxnSpPr>
            <p:nvPr/>
          </p:nvCxnSpPr>
          <p:spPr>
            <a:xfrm rot="10800000" flipH="1" flipV="1">
              <a:off x="3373396" y="2695671"/>
              <a:ext cx="401016" cy="3493015"/>
            </a:xfrm>
            <a:prstGeom prst="bentConnector3">
              <a:avLst>
                <a:gd name="adj1" fmla="val -464486"/>
              </a:avLst>
            </a:prstGeom>
            <a:ln>
              <a:tailEnd type="triangle"/>
            </a:ln>
          </p:spPr>
          <p:style>
            <a:lnRef idx="2">
              <a:schemeClr val="accent2"/>
            </a:lnRef>
            <a:fillRef idx="0">
              <a:schemeClr val="accent2"/>
            </a:fillRef>
            <a:effectRef idx="1">
              <a:schemeClr val="accent2"/>
            </a:effectRef>
            <a:fontRef idx="minor">
              <a:schemeClr val="tx1"/>
            </a:fontRef>
          </p:style>
        </p:cxnSp>
        <p:sp>
          <p:nvSpPr>
            <p:cNvPr id="27" name="矩形 26">
              <a:extLst>
                <a:ext uri="{FF2B5EF4-FFF2-40B4-BE49-F238E27FC236}">
                  <a16:creationId xmlns:a16="http://schemas.microsoft.com/office/drawing/2014/main" id="{AA7063E7-54A7-20DF-F41E-8AE82B687856}"/>
                </a:ext>
              </a:extLst>
            </p:cNvPr>
            <p:cNvSpPr/>
            <p:nvPr/>
          </p:nvSpPr>
          <p:spPr>
            <a:xfrm>
              <a:off x="8329981" y="4990278"/>
              <a:ext cx="1145039" cy="37477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zh-CN" altLang="en-US" sz="500" dirty="0">
                <a:solidFill>
                  <a:schemeClr val="tx1"/>
                </a:solidFill>
              </a:endParaRPr>
            </a:p>
          </p:txBody>
        </p:sp>
        <p:sp>
          <p:nvSpPr>
            <p:cNvPr id="28" name="箭头: 五边形 27">
              <a:extLst>
                <a:ext uri="{FF2B5EF4-FFF2-40B4-BE49-F238E27FC236}">
                  <a16:creationId xmlns:a16="http://schemas.microsoft.com/office/drawing/2014/main" id="{2D8B3C61-F36A-0B6D-BB14-F1030863CE39}"/>
                </a:ext>
              </a:extLst>
            </p:cNvPr>
            <p:cNvSpPr/>
            <p:nvPr/>
          </p:nvSpPr>
          <p:spPr>
            <a:xfrm flipH="1">
              <a:off x="7944535" y="6000050"/>
              <a:ext cx="905764" cy="247845"/>
            </a:xfrm>
            <a:prstGeom prst="homePlate">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altLang="zh-CN" sz="400" dirty="0"/>
                <a:t>I2S3_SDI</a:t>
              </a:r>
              <a:endParaRPr lang="zh-CN" altLang="en-US" sz="400" dirty="0"/>
            </a:p>
          </p:txBody>
        </p:sp>
        <p:cxnSp>
          <p:nvCxnSpPr>
            <p:cNvPr id="29" name="连接符: 肘形 28">
              <a:extLst>
                <a:ext uri="{FF2B5EF4-FFF2-40B4-BE49-F238E27FC236}">
                  <a16:creationId xmlns:a16="http://schemas.microsoft.com/office/drawing/2014/main" id="{9FC2428D-A943-8FEB-0873-E6AE1749E384}"/>
                </a:ext>
              </a:extLst>
            </p:cNvPr>
            <p:cNvCxnSpPr>
              <a:cxnSpLocks/>
              <a:stCxn id="68" idx="1"/>
              <a:endCxn id="71" idx="1"/>
            </p:cNvCxnSpPr>
            <p:nvPr/>
          </p:nvCxnSpPr>
          <p:spPr>
            <a:xfrm rot="10800000" flipH="1" flipV="1">
              <a:off x="3380172" y="3348916"/>
              <a:ext cx="402566" cy="2501819"/>
            </a:xfrm>
            <a:prstGeom prst="bentConnector3">
              <a:avLst>
                <a:gd name="adj1" fmla="val -401707"/>
              </a:avLst>
            </a:prstGeom>
            <a:ln>
              <a:tailEnd type="triangle"/>
            </a:ln>
          </p:spPr>
          <p:style>
            <a:lnRef idx="2">
              <a:schemeClr val="accent2"/>
            </a:lnRef>
            <a:fillRef idx="0">
              <a:schemeClr val="accent2"/>
            </a:fillRef>
            <a:effectRef idx="1">
              <a:schemeClr val="accent2"/>
            </a:effectRef>
            <a:fontRef idx="minor">
              <a:schemeClr val="tx1"/>
            </a:fontRef>
          </p:style>
        </p:cxnSp>
        <p:cxnSp>
          <p:nvCxnSpPr>
            <p:cNvPr id="30" name="连接符: 肘形 29">
              <a:extLst>
                <a:ext uri="{FF2B5EF4-FFF2-40B4-BE49-F238E27FC236}">
                  <a16:creationId xmlns:a16="http://schemas.microsoft.com/office/drawing/2014/main" id="{ED4E1598-A0C0-B7AF-2A07-856C30609F04}"/>
                </a:ext>
              </a:extLst>
            </p:cNvPr>
            <p:cNvCxnSpPr>
              <a:cxnSpLocks/>
              <a:stCxn id="72" idx="3"/>
              <a:endCxn id="28" idx="3"/>
            </p:cNvCxnSpPr>
            <p:nvPr/>
          </p:nvCxnSpPr>
          <p:spPr>
            <a:xfrm flipV="1">
              <a:off x="4689327" y="6123973"/>
              <a:ext cx="3255208" cy="64715"/>
            </a:xfrm>
            <a:prstGeom prst="bentConnector3">
              <a:avLst>
                <a:gd name="adj1" fmla="val 50000"/>
              </a:avLst>
            </a:prstGeom>
            <a:ln>
              <a:tailEnd type="triangle"/>
            </a:ln>
          </p:spPr>
          <p:style>
            <a:lnRef idx="2">
              <a:schemeClr val="accent2"/>
            </a:lnRef>
            <a:fillRef idx="0">
              <a:schemeClr val="accent2"/>
            </a:fillRef>
            <a:effectRef idx="1">
              <a:schemeClr val="accent2"/>
            </a:effectRef>
            <a:fontRef idx="minor">
              <a:schemeClr val="tx1"/>
            </a:fontRef>
          </p:style>
        </p:cxnSp>
        <p:sp>
          <p:nvSpPr>
            <p:cNvPr id="31" name="椭圆 30">
              <a:extLst>
                <a:ext uri="{FF2B5EF4-FFF2-40B4-BE49-F238E27FC236}">
                  <a16:creationId xmlns:a16="http://schemas.microsoft.com/office/drawing/2014/main" id="{0914CA5E-F38C-5F9F-A75F-59AB286F54B8}"/>
                </a:ext>
              </a:extLst>
            </p:cNvPr>
            <p:cNvSpPr/>
            <p:nvPr/>
          </p:nvSpPr>
          <p:spPr>
            <a:xfrm>
              <a:off x="9323040" y="5195892"/>
              <a:ext cx="1034044" cy="955872"/>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altLang="zh-CN" sz="400" dirty="0"/>
                <a:t>ANC</a:t>
              </a:r>
              <a:endParaRPr lang="zh-CN" altLang="en-US" sz="400" dirty="0"/>
            </a:p>
          </p:txBody>
        </p:sp>
        <p:cxnSp>
          <p:nvCxnSpPr>
            <p:cNvPr id="32" name="连接符: 曲线 31">
              <a:extLst>
                <a:ext uri="{FF2B5EF4-FFF2-40B4-BE49-F238E27FC236}">
                  <a16:creationId xmlns:a16="http://schemas.microsoft.com/office/drawing/2014/main" id="{13AC1B7D-D1E3-6F99-6A84-1038CEC0C6D3}"/>
                </a:ext>
              </a:extLst>
            </p:cNvPr>
            <p:cNvCxnSpPr>
              <a:cxnSpLocks/>
              <a:stCxn id="22" idx="1"/>
              <a:endCxn id="31" idx="2"/>
            </p:cNvCxnSpPr>
            <p:nvPr/>
          </p:nvCxnSpPr>
          <p:spPr>
            <a:xfrm flipV="1">
              <a:off x="8850299" y="5673828"/>
              <a:ext cx="472741" cy="94667"/>
            </a:xfrm>
            <a:prstGeom prst="curvedConnector3">
              <a:avLst>
                <a:gd name="adj1" fmla="val 50000"/>
              </a:avLst>
            </a:prstGeom>
            <a:ln>
              <a:prstDash val="dash"/>
              <a:tailEnd type="triangle"/>
            </a:ln>
          </p:spPr>
          <p:style>
            <a:lnRef idx="2">
              <a:schemeClr val="accent2"/>
            </a:lnRef>
            <a:fillRef idx="0">
              <a:schemeClr val="accent2"/>
            </a:fillRef>
            <a:effectRef idx="1">
              <a:schemeClr val="accent2"/>
            </a:effectRef>
            <a:fontRef idx="minor">
              <a:schemeClr val="tx1"/>
            </a:fontRef>
          </p:style>
        </p:cxnSp>
        <p:cxnSp>
          <p:nvCxnSpPr>
            <p:cNvPr id="33" name="连接符: 曲线 32">
              <a:extLst>
                <a:ext uri="{FF2B5EF4-FFF2-40B4-BE49-F238E27FC236}">
                  <a16:creationId xmlns:a16="http://schemas.microsoft.com/office/drawing/2014/main" id="{B445A568-7511-A981-2CCB-78FDE5AE85B3}"/>
                </a:ext>
              </a:extLst>
            </p:cNvPr>
            <p:cNvCxnSpPr>
              <a:cxnSpLocks/>
              <a:stCxn id="28" idx="1"/>
              <a:endCxn id="31" idx="3"/>
            </p:cNvCxnSpPr>
            <p:nvPr/>
          </p:nvCxnSpPr>
          <p:spPr>
            <a:xfrm flipV="1">
              <a:off x="8850299" y="6011780"/>
              <a:ext cx="624173" cy="112193"/>
            </a:xfrm>
            <a:prstGeom prst="curvedConnector4">
              <a:avLst>
                <a:gd name="adj1" fmla="val 37869"/>
                <a:gd name="adj2" fmla="val -103756"/>
              </a:avLst>
            </a:prstGeom>
            <a:ln>
              <a:prstDash val="dash"/>
              <a:tailEnd type="triangle"/>
            </a:ln>
          </p:spPr>
          <p:style>
            <a:lnRef idx="2">
              <a:schemeClr val="accent2"/>
            </a:lnRef>
            <a:fillRef idx="0">
              <a:schemeClr val="accent2"/>
            </a:fillRef>
            <a:effectRef idx="1">
              <a:schemeClr val="accent2"/>
            </a:effectRef>
            <a:fontRef idx="minor">
              <a:schemeClr val="tx1"/>
            </a:fontRef>
          </p:style>
        </p:cxnSp>
        <p:sp>
          <p:nvSpPr>
            <p:cNvPr id="34" name="矩形 33">
              <a:extLst>
                <a:ext uri="{FF2B5EF4-FFF2-40B4-BE49-F238E27FC236}">
                  <a16:creationId xmlns:a16="http://schemas.microsoft.com/office/drawing/2014/main" id="{C854C5A9-41C4-051B-FF32-01FAC537C2E5}"/>
                </a:ext>
              </a:extLst>
            </p:cNvPr>
            <p:cNvSpPr/>
            <p:nvPr/>
          </p:nvSpPr>
          <p:spPr>
            <a:xfrm>
              <a:off x="2097791" y="5000940"/>
              <a:ext cx="1145039" cy="37477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altLang="zh-CN" sz="500" dirty="0">
                  <a:solidFill>
                    <a:schemeClr val="accent2"/>
                  </a:solidFill>
                </a:rPr>
                <a:t>FB </a:t>
              </a:r>
              <a:r>
                <a:rPr lang="zh-CN" altLang="en-US" sz="500" dirty="0">
                  <a:solidFill>
                    <a:schemeClr val="accent2"/>
                  </a:solidFill>
                </a:rPr>
                <a:t>透传</a:t>
              </a:r>
            </a:p>
          </p:txBody>
        </p:sp>
        <p:grpSp>
          <p:nvGrpSpPr>
            <p:cNvPr id="35" name="组合 34">
              <a:extLst>
                <a:ext uri="{FF2B5EF4-FFF2-40B4-BE49-F238E27FC236}">
                  <a16:creationId xmlns:a16="http://schemas.microsoft.com/office/drawing/2014/main" id="{DBC8C473-B153-2D21-3F1A-C495A6A1749A}"/>
                </a:ext>
              </a:extLst>
            </p:cNvPr>
            <p:cNvGrpSpPr/>
            <p:nvPr/>
          </p:nvGrpSpPr>
          <p:grpSpPr>
            <a:xfrm>
              <a:off x="7858451" y="2309010"/>
              <a:ext cx="3834123" cy="2291933"/>
              <a:chOff x="7679077" y="1351191"/>
              <a:chExt cx="3834123" cy="2291933"/>
            </a:xfrm>
          </p:grpSpPr>
          <p:sp>
            <p:nvSpPr>
              <p:cNvPr id="37" name="椭圆 36">
                <a:extLst>
                  <a:ext uri="{FF2B5EF4-FFF2-40B4-BE49-F238E27FC236}">
                    <a16:creationId xmlns:a16="http://schemas.microsoft.com/office/drawing/2014/main" id="{8BD234EC-E42D-B12E-53DA-EEEBC5DAAE60}"/>
                  </a:ext>
                </a:extLst>
              </p:cNvPr>
              <p:cNvSpPr/>
              <p:nvPr/>
            </p:nvSpPr>
            <p:spPr>
              <a:xfrm>
                <a:off x="8615302" y="2011425"/>
                <a:ext cx="449480" cy="70816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00"/>
              </a:p>
            </p:txBody>
          </p:sp>
          <p:sp>
            <p:nvSpPr>
              <p:cNvPr id="38" name="矩形: 圆角 37">
                <a:extLst>
                  <a:ext uri="{FF2B5EF4-FFF2-40B4-BE49-F238E27FC236}">
                    <a16:creationId xmlns:a16="http://schemas.microsoft.com/office/drawing/2014/main" id="{57A6B069-2313-9CD6-70E9-CAA95D17DF6A}"/>
                  </a:ext>
                </a:extLst>
              </p:cNvPr>
              <p:cNvSpPr/>
              <p:nvPr/>
            </p:nvSpPr>
            <p:spPr>
              <a:xfrm>
                <a:off x="7684567" y="1351191"/>
                <a:ext cx="2922525" cy="2291933"/>
              </a:xfrm>
              <a:prstGeom prst="roundRect">
                <a:avLst>
                  <a:gd name="adj" fmla="val 7947"/>
                </a:avLst>
              </a:prstGeom>
            </p:spPr>
            <p:style>
              <a:lnRef idx="1">
                <a:schemeClr val="accent3"/>
              </a:lnRef>
              <a:fillRef idx="2">
                <a:schemeClr val="accent3"/>
              </a:fillRef>
              <a:effectRef idx="1">
                <a:schemeClr val="accent3"/>
              </a:effectRef>
              <a:fontRef idx="minor">
                <a:schemeClr val="dk1"/>
              </a:fontRef>
            </p:style>
            <p:txBody>
              <a:bodyPr rtlCol="0" anchor="ctr"/>
              <a:lstStyle/>
              <a:p>
                <a:pPr algn="r"/>
                <a:endParaRPr lang="en-US" altLang="zh-CN" sz="900" dirty="0">
                  <a:latin typeface="新宋体" panose="02010609030101010101" pitchFamily="49" charset="-122"/>
                  <a:ea typeface="新宋体" panose="02010609030101010101" pitchFamily="49" charset="-122"/>
                </a:endParaRPr>
              </a:p>
              <a:p>
                <a:pPr algn="r"/>
                <a:endParaRPr lang="en-US" altLang="zh-CN" sz="900" dirty="0">
                  <a:latin typeface="新宋体" panose="02010609030101010101" pitchFamily="49" charset="-122"/>
                  <a:ea typeface="新宋体" panose="02010609030101010101" pitchFamily="49" charset="-122"/>
                </a:endParaRPr>
              </a:p>
              <a:p>
                <a:pPr algn="r"/>
                <a:endParaRPr lang="en-US" altLang="zh-CN" sz="900" dirty="0">
                  <a:latin typeface="新宋体" panose="02010609030101010101" pitchFamily="49" charset="-122"/>
                  <a:ea typeface="新宋体" panose="02010609030101010101" pitchFamily="49" charset="-122"/>
                </a:endParaRPr>
              </a:p>
              <a:p>
                <a:pPr algn="r"/>
                <a:endParaRPr lang="en-US" altLang="zh-CN" sz="900" dirty="0">
                  <a:latin typeface="新宋体" panose="02010609030101010101" pitchFamily="49" charset="-122"/>
                  <a:ea typeface="新宋体" panose="02010609030101010101" pitchFamily="49" charset="-122"/>
                </a:endParaRPr>
              </a:p>
              <a:p>
                <a:pPr algn="r"/>
                <a:endParaRPr lang="en-US" altLang="zh-CN" sz="900" dirty="0">
                  <a:latin typeface="新宋体" panose="02010609030101010101" pitchFamily="49" charset="-122"/>
                  <a:ea typeface="新宋体" panose="02010609030101010101" pitchFamily="49" charset="-122"/>
                </a:endParaRPr>
              </a:p>
              <a:p>
                <a:pPr algn="r"/>
                <a:r>
                  <a:rPr lang="en-US" altLang="zh-CN" sz="800" dirty="0">
                    <a:latin typeface="新宋体" panose="02010609030101010101" pitchFamily="49" charset="-122"/>
                    <a:ea typeface="新宋体" panose="02010609030101010101" pitchFamily="49" charset="-122"/>
                  </a:rPr>
                  <a:t>Bluetooth </a:t>
                </a:r>
              </a:p>
              <a:p>
                <a:pPr algn="r"/>
                <a:r>
                  <a:rPr lang="en-US" altLang="zh-CN" sz="800" dirty="0">
                    <a:latin typeface="新宋体" panose="02010609030101010101" pitchFamily="49" charset="-122"/>
                    <a:ea typeface="新宋体" panose="02010609030101010101" pitchFamily="49" charset="-122"/>
                  </a:rPr>
                  <a:t>Solution</a:t>
                </a:r>
                <a:endParaRPr lang="en-US" altLang="zh-CN" sz="600" dirty="0">
                  <a:latin typeface="新宋体" panose="02010609030101010101" pitchFamily="49" charset="-122"/>
                  <a:ea typeface="新宋体" panose="02010609030101010101" pitchFamily="49" charset="-122"/>
                </a:endParaRPr>
              </a:p>
            </p:txBody>
          </p:sp>
          <p:sp>
            <p:nvSpPr>
              <p:cNvPr id="39" name="箭头: 五边形 38">
                <a:extLst>
                  <a:ext uri="{FF2B5EF4-FFF2-40B4-BE49-F238E27FC236}">
                    <a16:creationId xmlns:a16="http://schemas.microsoft.com/office/drawing/2014/main" id="{AFFCE406-7BB0-9D44-1E6E-D4F1F23ED28B}"/>
                  </a:ext>
                </a:extLst>
              </p:cNvPr>
              <p:cNvSpPr/>
              <p:nvPr/>
            </p:nvSpPr>
            <p:spPr>
              <a:xfrm flipH="1">
                <a:off x="7694512" y="2086663"/>
                <a:ext cx="905764" cy="247845"/>
              </a:xfrm>
              <a:prstGeom prst="homePlate">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sz="400" dirty="0"/>
                  <a:t>I2S1_SDO</a:t>
                </a:r>
                <a:endParaRPr lang="zh-CN" altLang="en-US" sz="400" dirty="0"/>
              </a:p>
            </p:txBody>
          </p:sp>
          <p:sp>
            <p:nvSpPr>
              <p:cNvPr id="40" name="箭头: 五边形 39">
                <a:extLst>
                  <a:ext uri="{FF2B5EF4-FFF2-40B4-BE49-F238E27FC236}">
                    <a16:creationId xmlns:a16="http://schemas.microsoft.com/office/drawing/2014/main" id="{6C82E014-1CD2-837B-C4F9-18D6EFBA1325}"/>
                  </a:ext>
                </a:extLst>
              </p:cNvPr>
              <p:cNvSpPr/>
              <p:nvPr/>
            </p:nvSpPr>
            <p:spPr>
              <a:xfrm flipH="1">
                <a:off x="7684588" y="2783636"/>
                <a:ext cx="905764" cy="247845"/>
              </a:xfrm>
              <a:prstGeom prst="homePlate">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400" dirty="0"/>
                  <a:t>UART</a:t>
                </a:r>
                <a:endParaRPr lang="zh-CN" altLang="en-US" sz="400" dirty="0"/>
              </a:p>
            </p:txBody>
          </p:sp>
          <p:sp>
            <p:nvSpPr>
              <p:cNvPr id="41" name="箭头: 五边形 40">
                <a:extLst>
                  <a:ext uri="{FF2B5EF4-FFF2-40B4-BE49-F238E27FC236}">
                    <a16:creationId xmlns:a16="http://schemas.microsoft.com/office/drawing/2014/main" id="{60E2493A-F4B4-F90B-190B-7BDA222911DB}"/>
                  </a:ext>
                </a:extLst>
              </p:cNvPr>
              <p:cNvSpPr/>
              <p:nvPr/>
            </p:nvSpPr>
            <p:spPr>
              <a:xfrm flipH="1">
                <a:off x="7715761" y="1762350"/>
                <a:ext cx="867864" cy="252752"/>
              </a:xfrm>
              <a:prstGeom prst="homePlat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altLang="zh-CN" sz="400" dirty="0"/>
                  <a:t>DAC L</a:t>
                </a:r>
                <a:endParaRPr lang="zh-CN" altLang="en-US" sz="400" dirty="0"/>
              </a:p>
            </p:txBody>
          </p:sp>
          <p:sp>
            <p:nvSpPr>
              <p:cNvPr id="42" name="箭头: 五边形 41">
                <a:extLst>
                  <a:ext uri="{FF2B5EF4-FFF2-40B4-BE49-F238E27FC236}">
                    <a16:creationId xmlns:a16="http://schemas.microsoft.com/office/drawing/2014/main" id="{F2967722-6BD0-257A-E157-FE613257C505}"/>
                  </a:ext>
                </a:extLst>
              </p:cNvPr>
              <p:cNvSpPr/>
              <p:nvPr/>
            </p:nvSpPr>
            <p:spPr>
              <a:xfrm flipH="1">
                <a:off x="10678444" y="1616074"/>
                <a:ext cx="834756" cy="247847"/>
              </a:xfrm>
              <a:prstGeom prst="homePlat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altLang="zh-CN" sz="400" dirty="0"/>
                  <a:t>MIC_IN</a:t>
                </a:r>
                <a:endParaRPr lang="zh-CN" altLang="en-US" sz="400" dirty="0"/>
              </a:p>
            </p:txBody>
          </p:sp>
          <p:sp>
            <p:nvSpPr>
              <p:cNvPr id="43" name="箭头: 五边形 42">
                <a:extLst>
                  <a:ext uri="{FF2B5EF4-FFF2-40B4-BE49-F238E27FC236}">
                    <a16:creationId xmlns:a16="http://schemas.microsoft.com/office/drawing/2014/main" id="{FB69EF3F-DBC6-EFC3-F7C5-CB22184979A2}"/>
                  </a:ext>
                </a:extLst>
              </p:cNvPr>
              <p:cNvSpPr/>
              <p:nvPr/>
            </p:nvSpPr>
            <p:spPr>
              <a:xfrm flipH="1">
                <a:off x="7679077" y="3076219"/>
                <a:ext cx="911275" cy="231584"/>
              </a:xfrm>
              <a:prstGeom prst="homePlat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altLang="zh-CN" sz="400" dirty="0"/>
                  <a:t>GPIO1</a:t>
                </a:r>
                <a:endParaRPr lang="zh-CN" altLang="en-US" sz="400" dirty="0"/>
              </a:p>
            </p:txBody>
          </p:sp>
          <p:sp>
            <p:nvSpPr>
              <p:cNvPr id="44" name="箭头: 五边形 43">
                <a:extLst>
                  <a:ext uri="{FF2B5EF4-FFF2-40B4-BE49-F238E27FC236}">
                    <a16:creationId xmlns:a16="http://schemas.microsoft.com/office/drawing/2014/main" id="{0C07284B-4F52-19E7-FAFE-F0588BFA9942}"/>
                  </a:ext>
                </a:extLst>
              </p:cNvPr>
              <p:cNvSpPr/>
              <p:nvPr/>
            </p:nvSpPr>
            <p:spPr>
              <a:xfrm flipH="1">
                <a:off x="7679077" y="3338362"/>
                <a:ext cx="911275" cy="231584"/>
              </a:xfrm>
              <a:prstGeom prst="homePlat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altLang="zh-CN" sz="400" dirty="0"/>
                  <a:t>GPIO2</a:t>
                </a:r>
                <a:endParaRPr lang="zh-CN" altLang="en-US" sz="400" dirty="0"/>
              </a:p>
            </p:txBody>
          </p:sp>
          <p:sp>
            <p:nvSpPr>
              <p:cNvPr id="45" name="箭头: 五边形 44">
                <a:extLst>
                  <a:ext uri="{FF2B5EF4-FFF2-40B4-BE49-F238E27FC236}">
                    <a16:creationId xmlns:a16="http://schemas.microsoft.com/office/drawing/2014/main" id="{83C71204-B696-A1BA-A1D8-FF7197C41A53}"/>
                  </a:ext>
                </a:extLst>
              </p:cNvPr>
              <p:cNvSpPr/>
              <p:nvPr/>
            </p:nvSpPr>
            <p:spPr>
              <a:xfrm flipH="1">
                <a:off x="7727379" y="1427170"/>
                <a:ext cx="867864" cy="252752"/>
              </a:xfrm>
              <a:prstGeom prst="homePlate">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altLang="zh-CN" sz="400" dirty="0"/>
                  <a:t>DAC R</a:t>
                </a:r>
                <a:endParaRPr lang="zh-CN" altLang="en-US" sz="400" dirty="0"/>
              </a:p>
            </p:txBody>
          </p:sp>
          <p:sp>
            <p:nvSpPr>
              <p:cNvPr id="46" name="箭头: 五边形 45">
                <a:extLst>
                  <a:ext uri="{FF2B5EF4-FFF2-40B4-BE49-F238E27FC236}">
                    <a16:creationId xmlns:a16="http://schemas.microsoft.com/office/drawing/2014/main" id="{EDC21BD8-70B0-CE95-0E3D-18033C209492}"/>
                  </a:ext>
                </a:extLst>
              </p:cNvPr>
              <p:cNvSpPr/>
              <p:nvPr/>
            </p:nvSpPr>
            <p:spPr>
              <a:xfrm flipH="1">
                <a:off x="7694512" y="2400550"/>
                <a:ext cx="905764" cy="247845"/>
              </a:xfrm>
              <a:prstGeom prst="homePlate">
                <a:avLst/>
              </a:prstGeom>
              <a:ln/>
            </p:spPr>
            <p:style>
              <a:lnRef idx="1">
                <a:schemeClr val="accent5"/>
              </a:lnRef>
              <a:fillRef idx="3">
                <a:schemeClr val="accent5"/>
              </a:fillRef>
              <a:effectRef idx="2">
                <a:schemeClr val="accent5"/>
              </a:effectRef>
              <a:fontRef idx="minor">
                <a:schemeClr val="lt1"/>
              </a:fontRef>
            </p:style>
            <p:txBody>
              <a:bodyPr rtlCol="0" anchor="ctr"/>
              <a:lstStyle/>
              <a:p>
                <a:pPr algn="ctr"/>
                <a:r>
                  <a:rPr lang="en-US" altLang="zh-CN" sz="400" dirty="0"/>
                  <a:t>I2S1_SDI</a:t>
                </a:r>
                <a:endParaRPr lang="zh-CN" altLang="en-US" sz="400" dirty="0"/>
              </a:p>
            </p:txBody>
          </p:sp>
          <p:cxnSp>
            <p:nvCxnSpPr>
              <p:cNvPr id="47" name="连接符: 肘形 46">
                <a:extLst>
                  <a:ext uri="{FF2B5EF4-FFF2-40B4-BE49-F238E27FC236}">
                    <a16:creationId xmlns:a16="http://schemas.microsoft.com/office/drawing/2014/main" id="{2EF4982E-61C1-BB8C-DA9B-48184D853616}"/>
                  </a:ext>
                </a:extLst>
              </p:cNvPr>
              <p:cNvCxnSpPr>
                <a:cxnSpLocks/>
                <a:stCxn id="45" idx="1"/>
                <a:endCxn id="39" idx="1"/>
              </p:cNvCxnSpPr>
              <p:nvPr/>
            </p:nvCxnSpPr>
            <p:spPr>
              <a:xfrm>
                <a:off x="8595243" y="1553546"/>
                <a:ext cx="5033" cy="657040"/>
              </a:xfrm>
              <a:prstGeom prst="bentConnector3">
                <a:avLst>
                  <a:gd name="adj1" fmla="val 8689841"/>
                </a:avLst>
              </a:prstGeom>
              <a:ln>
                <a:prstDash val="dash"/>
                <a:tailEnd type="triangle"/>
              </a:ln>
            </p:spPr>
            <p:style>
              <a:lnRef idx="2">
                <a:schemeClr val="accent6"/>
              </a:lnRef>
              <a:fillRef idx="0">
                <a:schemeClr val="accent6"/>
              </a:fillRef>
              <a:effectRef idx="1">
                <a:schemeClr val="accent6"/>
              </a:effectRef>
              <a:fontRef idx="minor">
                <a:schemeClr val="tx1"/>
              </a:fontRef>
            </p:style>
          </p:cxnSp>
          <p:grpSp>
            <p:nvGrpSpPr>
              <p:cNvPr id="48" name="组合 47">
                <a:extLst>
                  <a:ext uri="{FF2B5EF4-FFF2-40B4-BE49-F238E27FC236}">
                    <a16:creationId xmlns:a16="http://schemas.microsoft.com/office/drawing/2014/main" id="{83861DAE-A7B2-A198-D9EE-3832DC87C733}"/>
                  </a:ext>
                </a:extLst>
              </p:cNvPr>
              <p:cNvGrpSpPr/>
              <p:nvPr/>
            </p:nvGrpSpPr>
            <p:grpSpPr>
              <a:xfrm>
                <a:off x="9749344" y="2282464"/>
                <a:ext cx="860728" cy="246245"/>
                <a:chOff x="7991296" y="4760913"/>
                <a:chExt cx="1003886" cy="247851"/>
              </a:xfrm>
            </p:grpSpPr>
            <p:sp>
              <p:nvSpPr>
                <p:cNvPr id="53" name="箭头: 五边形 52">
                  <a:extLst>
                    <a:ext uri="{FF2B5EF4-FFF2-40B4-BE49-F238E27FC236}">
                      <a16:creationId xmlns:a16="http://schemas.microsoft.com/office/drawing/2014/main" id="{D112DE5D-ECD9-0C27-C989-444557B4A43A}"/>
                    </a:ext>
                  </a:extLst>
                </p:cNvPr>
                <p:cNvSpPr/>
                <p:nvPr/>
              </p:nvSpPr>
              <p:spPr>
                <a:xfrm rot="10800000">
                  <a:off x="7991296" y="4760917"/>
                  <a:ext cx="834754" cy="247847"/>
                </a:xfrm>
                <a:prstGeom prst="homePlat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400" dirty="0"/>
                    <a:t>RF</a:t>
                  </a:r>
                  <a:endParaRPr lang="zh-CN" altLang="en-US" sz="400" dirty="0"/>
                </a:p>
              </p:txBody>
            </p:sp>
            <p:sp>
              <p:nvSpPr>
                <p:cNvPr id="54" name="箭头: 五边形 53">
                  <a:extLst>
                    <a:ext uri="{FF2B5EF4-FFF2-40B4-BE49-F238E27FC236}">
                      <a16:creationId xmlns:a16="http://schemas.microsoft.com/office/drawing/2014/main" id="{0B483EAC-2EE6-3EE0-CADB-7DF56418F381}"/>
                    </a:ext>
                  </a:extLst>
                </p:cNvPr>
                <p:cNvSpPr/>
                <p:nvPr/>
              </p:nvSpPr>
              <p:spPr>
                <a:xfrm>
                  <a:off x="8160429" y="4760913"/>
                  <a:ext cx="834753" cy="247848"/>
                </a:xfrm>
                <a:prstGeom prst="homePlat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400" dirty="0"/>
                    <a:t>RF</a:t>
                  </a:r>
                  <a:endParaRPr lang="zh-CN" altLang="en-US" sz="400" dirty="0"/>
                </a:p>
              </p:txBody>
            </p:sp>
          </p:grpSp>
          <p:sp>
            <p:nvSpPr>
              <p:cNvPr id="49" name="矩形 48">
                <a:extLst>
                  <a:ext uri="{FF2B5EF4-FFF2-40B4-BE49-F238E27FC236}">
                    <a16:creationId xmlns:a16="http://schemas.microsoft.com/office/drawing/2014/main" id="{FF485930-FD03-3FB3-E1DA-87CD71FE9639}"/>
                  </a:ext>
                </a:extLst>
              </p:cNvPr>
              <p:cNvSpPr/>
              <p:nvPr/>
            </p:nvSpPr>
            <p:spPr>
              <a:xfrm>
                <a:off x="8727955" y="2140528"/>
                <a:ext cx="1145039" cy="37477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zh-CN" altLang="en-US" sz="500" dirty="0">
                  <a:solidFill>
                    <a:schemeClr val="tx1"/>
                  </a:solidFill>
                </a:endParaRPr>
              </a:p>
            </p:txBody>
          </p:sp>
          <p:cxnSp>
            <p:nvCxnSpPr>
              <p:cNvPr id="50" name="连接符: 曲线 49">
                <a:extLst>
                  <a:ext uri="{FF2B5EF4-FFF2-40B4-BE49-F238E27FC236}">
                    <a16:creationId xmlns:a16="http://schemas.microsoft.com/office/drawing/2014/main" id="{5BD0A8D8-FF37-4183-1FC2-E40683B10D89}"/>
                  </a:ext>
                </a:extLst>
              </p:cNvPr>
              <p:cNvCxnSpPr>
                <a:cxnSpLocks/>
                <a:stCxn id="46" idx="1"/>
                <a:endCxn id="54" idx="2"/>
              </p:cNvCxnSpPr>
              <p:nvPr/>
            </p:nvCxnSpPr>
            <p:spPr>
              <a:xfrm>
                <a:off x="8600276" y="2524473"/>
                <a:ext cx="1590378" cy="4230"/>
              </a:xfrm>
              <a:prstGeom prst="curvedConnector4">
                <a:avLst>
                  <a:gd name="adj1" fmla="val 40685"/>
                  <a:gd name="adj2" fmla="val 5504255"/>
                </a:avLst>
              </a:prstGeom>
              <a:ln>
                <a:prstDash val="dash"/>
                <a:tailEnd type="triangle"/>
              </a:ln>
            </p:spPr>
            <p:style>
              <a:lnRef idx="2">
                <a:schemeClr val="accent5"/>
              </a:lnRef>
              <a:fillRef idx="0">
                <a:schemeClr val="accent5"/>
              </a:fillRef>
              <a:effectRef idx="1">
                <a:schemeClr val="accent5"/>
              </a:effectRef>
              <a:fontRef idx="minor">
                <a:schemeClr val="tx1"/>
              </a:fontRef>
            </p:style>
          </p:cxnSp>
          <p:sp>
            <p:nvSpPr>
              <p:cNvPr id="51" name="矩形 50">
                <a:extLst>
                  <a:ext uri="{FF2B5EF4-FFF2-40B4-BE49-F238E27FC236}">
                    <a16:creationId xmlns:a16="http://schemas.microsoft.com/office/drawing/2014/main" id="{97CF6ACD-8B08-D6FE-536B-6EBDA73323A5}"/>
                  </a:ext>
                </a:extLst>
              </p:cNvPr>
              <p:cNvSpPr/>
              <p:nvPr/>
            </p:nvSpPr>
            <p:spPr>
              <a:xfrm>
                <a:off x="9660688" y="1895545"/>
                <a:ext cx="1145039" cy="37477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zh-CN" altLang="en-US" sz="500" dirty="0">
                    <a:solidFill>
                      <a:schemeClr val="accent2"/>
                    </a:solidFill>
                  </a:rPr>
                  <a:t>下行音频</a:t>
                </a:r>
              </a:p>
            </p:txBody>
          </p:sp>
          <p:sp>
            <p:nvSpPr>
              <p:cNvPr id="52" name="矩形 51">
                <a:extLst>
                  <a:ext uri="{FF2B5EF4-FFF2-40B4-BE49-F238E27FC236}">
                    <a16:creationId xmlns:a16="http://schemas.microsoft.com/office/drawing/2014/main" id="{527A647E-BE08-DBCD-6049-4398BD0496EE}"/>
                  </a:ext>
                </a:extLst>
              </p:cNvPr>
              <p:cNvSpPr/>
              <p:nvPr/>
            </p:nvSpPr>
            <p:spPr>
              <a:xfrm>
                <a:off x="8974609" y="2447728"/>
                <a:ext cx="1145039" cy="37477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zh-CN" altLang="en-US" sz="500" dirty="0">
                    <a:solidFill>
                      <a:schemeClr val="accent5">
                        <a:lumMod val="75000"/>
                      </a:schemeClr>
                    </a:solidFill>
                  </a:rPr>
                  <a:t>上行音频</a:t>
                </a:r>
              </a:p>
            </p:txBody>
          </p:sp>
        </p:grpSp>
        <p:cxnSp>
          <p:nvCxnSpPr>
            <p:cNvPr id="36" name="连接符: 曲线 35">
              <a:extLst>
                <a:ext uri="{FF2B5EF4-FFF2-40B4-BE49-F238E27FC236}">
                  <a16:creationId xmlns:a16="http://schemas.microsoft.com/office/drawing/2014/main" id="{A518D1CB-4F70-5735-4976-00E74C7B95DA}"/>
                </a:ext>
              </a:extLst>
            </p:cNvPr>
            <p:cNvCxnSpPr>
              <a:cxnSpLocks/>
              <a:stCxn id="54" idx="0"/>
              <a:endCxn id="45" idx="1"/>
            </p:cNvCxnSpPr>
            <p:nvPr/>
          </p:nvCxnSpPr>
          <p:spPr>
            <a:xfrm rot="16200000" flipV="1">
              <a:off x="9207864" y="2078118"/>
              <a:ext cx="728918" cy="1595412"/>
            </a:xfrm>
            <a:prstGeom prst="curvedConnector2">
              <a:avLst/>
            </a:prstGeom>
            <a:ln>
              <a:solidFill>
                <a:schemeClr val="accent6"/>
              </a:solidFill>
              <a:prstDash val="dash"/>
              <a:tailEnd type="triangle"/>
            </a:ln>
          </p:spPr>
          <p:style>
            <a:lnRef idx="2">
              <a:schemeClr val="accent5"/>
            </a:lnRef>
            <a:fillRef idx="0">
              <a:schemeClr val="accent5"/>
            </a:fillRef>
            <a:effectRef idx="1">
              <a:schemeClr val="accent5"/>
            </a:effectRef>
            <a:fontRef idx="minor">
              <a:schemeClr val="tx1"/>
            </a:fontRef>
          </p:style>
        </p:cxnSp>
      </p:grpSp>
      <p:pic>
        <p:nvPicPr>
          <p:cNvPr id="82" name="图片 81">
            <a:extLst>
              <a:ext uri="{FF2B5EF4-FFF2-40B4-BE49-F238E27FC236}">
                <a16:creationId xmlns:a16="http://schemas.microsoft.com/office/drawing/2014/main" id="{F0A0ACC9-DB43-4DD5-E0A5-26AC81A29724}"/>
              </a:ext>
            </a:extLst>
          </p:cNvPr>
          <p:cNvPicPr>
            <a:picLocks noChangeAspect="1"/>
          </p:cNvPicPr>
          <p:nvPr/>
        </p:nvPicPr>
        <p:blipFill rotWithShape="1">
          <a:blip r:embed="rId3"/>
          <a:srcRect b="48787"/>
          <a:stretch/>
        </p:blipFill>
        <p:spPr>
          <a:xfrm>
            <a:off x="1088288" y="1924878"/>
            <a:ext cx="3737721" cy="2185229"/>
          </a:xfrm>
          <a:prstGeom prst="rect">
            <a:avLst/>
          </a:prstGeom>
        </p:spPr>
      </p:pic>
      <p:grpSp>
        <p:nvGrpSpPr>
          <p:cNvPr id="8" name="组合 7">
            <a:extLst>
              <a:ext uri="{FF2B5EF4-FFF2-40B4-BE49-F238E27FC236}">
                <a16:creationId xmlns:a16="http://schemas.microsoft.com/office/drawing/2014/main" id="{4B692E41-9678-DE9F-D83E-AC3DB227D73D}"/>
              </a:ext>
            </a:extLst>
          </p:cNvPr>
          <p:cNvGrpSpPr/>
          <p:nvPr/>
        </p:nvGrpSpPr>
        <p:grpSpPr>
          <a:xfrm>
            <a:off x="1378494" y="4015621"/>
            <a:ext cx="2945455" cy="1718843"/>
            <a:chOff x="1347248" y="1902353"/>
            <a:chExt cx="4167279" cy="2636215"/>
          </a:xfrm>
        </p:grpSpPr>
        <p:pic>
          <p:nvPicPr>
            <p:cNvPr id="69" name="内容占位符 4">
              <a:extLst>
                <a:ext uri="{FF2B5EF4-FFF2-40B4-BE49-F238E27FC236}">
                  <a16:creationId xmlns:a16="http://schemas.microsoft.com/office/drawing/2014/main" id="{0F5AA4C5-4182-88D1-DEE1-7580DB456559}"/>
                </a:ext>
              </a:extLst>
            </p:cNvPr>
            <p:cNvPicPr>
              <a:picLocks noChangeAspect="1"/>
            </p:cNvPicPr>
            <p:nvPr/>
          </p:nvPicPr>
          <p:blipFill rotWithShape="1">
            <a:blip r:embed="rId4"/>
            <a:srcRect b="42666"/>
            <a:stretch/>
          </p:blipFill>
          <p:spPr>
            <a:xfrm>
              <a:off x="1589201" y="2148858"/>
              <a:ext cx="3925326" cy="2192827"/>
            </a:xfrm>
            <a:prstGeom prst="rect">
              <a:avLst/>
            </a:prstGeom>
          </p:spPr>
        </p:pic>
        <p:sp>
          <p:nvSpPr>
            <p:cNvPr id="79" name="椭圆 78">
              <a:extLst>
                <a:ext uri="{FF2B5EF4-FFF2-40B4-BE49-F238E27FC236}">
                  <a16:creationId xmlns:a16="http://schemas.microsoft.com/office/drawing/2014/main" id="{EFCBE915-1B43-A276-D60A-06C054CE86A3}"/>
                </a:ext>
              </a:extLst>
            </p:cNvPr>
            <p:cNvSpPr/>
            <p:nvPr/>
          </p:nvSpPr>
          <p:spPr>
            <a:xfrm>
              <a:off x="1347248" y="1902353"/>
              <a:ext cx="2196623" cy="263621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矩形 79">
              <a:extLst>
                <a:ext uri="{FF2B5EF4-FFF2-40B4-BE49-F238E27FC236}">
                  <a16:creationId xmlns:a16="http://schemas.microsoft.com/office/drawing/2014/main" id="{97D9490F-E448-BDE6-7D75-3A65C46CD730}"/>
                </a:ext>
              </a:extLst>
            </p:cNvPr>
            <p:cNvSpPr/>
            <p:nvPr/>
          </p:nvSpPr>
          <p:spPr>
            <a:xfrm>
              <a:off x="1835744" y="2320103"/>
              <a:ext cx="1084083" cy="452486"/>
            </a:xfrm>
            <a:prstGeom prst="rect">
              <a:avLst/>
            </a:prstGeom>
            <a:solidFill>
              <a:srgbClr val="FFFF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ysClr val="windowText" lastClr="000000"/>
                  </a:solidFill>
                </a:rPr>
                <a:t>右耳</a:t>
              </a:r>
            </a:p>
          </p:txBody>
        </p:sp>
        <p:sp>
          <p:nvSpPr>
            <p:cNvPr id="81" name="矩形 80">
              <a:extLst>
                <a:ext uri="{FF2B5EF4-FFF2-40B4-BE49-F238E27FC236}">
                  <a16:creationId xmlns:a16="http://schemas.microsoft.com/office/drawing/2014/main" id="{7045F32F-01AE-4053-D1AA-0D8D4272073D}"/>
                </a:ext>
              </a:extLst>
            </p:cNvPr>
            <p:cNvSpPr/>
            <p:nvPr/>
          </p:nvSpPr>
          <p:spPr>
            <a:xfrm>
              <a:off x="4247955" y="2276137"/>
              <a:ext cx="1084083" cy="452486"/>
            </a:xfrm>
            <a:prstGeom prst="rect">
              <a:avLst/>
            </a:prstGeom>
            <a:solidFill>
              <a:srgbClr val="FFFF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ysClr val="windowText" lastClr="000000"/>
                  </a:solidFill>
                </a:rPr>
                <a:t>左</a:t>
              </a:r>
              <a:r>
                <a:rPr lang="zh-CN" altLang="en-US">
                  <a:solidFill>
                    <a:sysClr val="windowText" lastClr="000000"/>
                  </a:solidFill>
                </a:rPr>
                <a:t>耳</a:t>
              </a:r>
              <a:endParaRPr lang="zh-CN" altLang="en-US" dirty="0">
                <a:solidFill>
                  <a:sysClr val="windowText" lastClr="000000"/>
                </a:solidFill>
              </a:endParaRPr>
            </a:p>
          </p:txBody>
        </p:sp>
      </p:grpSp>
      <p:sp>
        <p:nvSpPr>
          <p:cNvPr id="83" name="页脚占位符 82">
            <a:extLst>
              <a:ext uri="{FF2B5EF4-FFF2-40B4-BE49-F238E27FC236}">
                <a16:creationId xmlns:a16="http://schemas.microsoft.com/office/drawing/2014/main" id="{23EAACDC-538F-AB7D-82D0-12E9CCBE65FA}"/>
              </a:ext>
            </a:extLst>
          </p:cNvPr>
          <p:cNvSpPr>
            <a:spLocks noGrp="1"/>
          </p:cNvSpPr>
          <p:nvPr>
            <p:ph type="ftr" sz="quarter" idx="11"/>
          </p:nvPr>
        </p:nvSpPr>
        <p:spPr/>
        <p:txBody>
          <a:bodyPr/>
          <a:lstStyle/>
          <a:p>
            <a:pPr rtl="0"/>
            <a:r>
              <a:rPr lang="zh-CN" altLang="en-US"/>
              <a:t>深圳市九音科技有限公司</a:t>
            </a:r>
            <a:endParaRPr lang="en-US" dirty="0"/>
          </a:p>
        </p:txBody>
      </p:sp>
      <p:sp>
        <p:nvSpPr>
          <p:cNvPr id="84" name="灯片编号占位符 83">
            <a:extLst>
              <a:ext uri="{FF2B5EF4-FFF2-40B4-BE49-F238E27FC236}">
                <a16:creationId xmlns:a16="http://schemas.microsoft.com/office/drawing/2014/main" id="{514B144E-E1EB-273A-2870-02F172DDB667}"/>
              </a:ext>
            </a:extLst>
          </p:cNvPr>
          <p:cNvSpPr>
            <a:spLocks noGrp="1"/>
          </p:cNvSpPr>
          <p:nvPr>
            <p:ph type="sldNum" sz="quarter" idx="12"/>
          </p:nvPr>
        </p:nvSpPr>
        <p:spPr/>
        <p:txBody>
          <a:bodyPr/>
          <a:lstStyle/>
          <a:p>
            <a:pPr rtl="0"/>
            <a:fld id="{3A98EE3D-8CD1-4C3F-BD1C-C98C9596463C}" type="slidenum">
              <a:rPr lang="en-US" smtClean="0"/>
              <a:t>8</a:t>
            </a:fld>
            <a:endParaRPr lang="en-US" dirty="0"/>
          </a:p>
        </p:txBody>
      </p:sp>
    </p:spTree>
    <p:extLst>
      <p:ext uri="{BB962C8B-B14F-4D97-AF65-F5344CB8AC3E}">
        <p14:creationId xmlns:p14="http://schemas.microsoft.com/office/powerpoint/2010/main" val="2069793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D21A0A31-87BF-D332-D3D0-6D70D6A8376D}"/>
              </a:ext>
            </a:extLst>
          </p:cNvPr>
          <p:cNvSpPr>
            <a:spLocks noGrp="1"/>
          </p:cNvSpPr>
          <p:nvPr>
            <p:ph type="title"/>
          </p:nvPr>
        </p:nvSpPr>
        <p:spPr/>
        <p:txBody>
          <a:bodyPr/>
          <a:lstStyle/>
          <a:p>
            <a:r>
              <a:rPr lang="zh-CN" altLang="en-US" dirty="0"/>
              <a:t>辅听助听耳机</a:t>
            </a:r>
            <a:r>
              <a:rPr lang="zh-CN" altLang="en-US" sz="2800" dirty="0"/>
              <a:t>（在研）</a:t>
            </a:r>
            <a:endParaRPr lang="zh-CN" altLang="en-US" dirty="0"/>
          </a:p>
        </p:txBody>
      </p:sp>
      <p:pic>
        <p:nvPicPr>
          <p:cNvPr id="6" name="图片 5">
            <a:extLst>
              <a:ext uri="{FF2B5EF4-FFF2-40B4-BE49-F238E27FC236}">
                <a16:creationId xmlns:a16="http://schemas.microsoft.com/office/drawing/2014/main" id="{74FB5953-7084-BFBF-627C-94BB67C9E262}"/>
              </a:ext>
            </a:extLst>
          </p:cNvPr>
          <p:cNvPicPr>
            <a:picLocks noChangeAspect="1"/>
          </p:cNvPicPr>
          <p:nvPr/>
        </p:nvPicPr>
        <p:blipFill>
          <a:blip r:embed="rId2"/>
          <a:stretch>
            <a:fillRect/>
          </a:stretch>
        </p:blipFill>
        <p:spPr>
          <a:xfrm>
            <a:off x="3664382" y="3891636"/>
            <a:ext cx="1881893" cy="2120412"/>
          </a:xfrm>
          <a:prstGeom prst="rect">
            <a:avLst/>
          </a:prstGeom>
        </p:spPr>
      </p:pic>
      <p:pic>
        <p:nvPicPr>
          <p:cNvPr id="7" name="图片 6">
            <a:extLst>
              <a:ext uri="{FF2B5EF4-FFF2-40B4-BE49-F238E27FC236}">
                <a16:creationId xmlns:a16="http://schemas.microsoft.com/office/drawing/2014/main" id="{FE1CF8EF-3E0F-B10E-B4FF-97F370B1F724}"/>
              </a:ext>
            </a:extLst>
          </p:cNvPr>
          <p:cNvPicPr>
            <a:picLocks noChangeAspect="1"/>
          </p:cNvPicPr>
          <p:nvPr/>
        </p:nvPicPr>
        <p:blipFill rotWithShape="1">
          <a:blip r:embed="rId3"/>
          <a:srcRect l="12868" t="9817" r="13448" b="11676"/>
          <a:stretch/>
        </p:blipFill>
        <p:spPr>
          <a:xfrm>
            <a:off x="1243993" y="1563077"/>
            <a:ext cx="2321169" cy="2328559"/>
          </a:xfrm>
          <a:prstGeom prst="rect">
            <a:avLst/>
          </a:prstGeom>
        </p:spPr>
      </p:pic>
      <p:pic>
        <p:nvPicPr>
          <p:cNvPr id="8" name="图片 7">
            <a:extLst>
              <a:ext uri="{FF2B5EF4-FFF2-40B4-BE49-F238E27FC236}">
                <a16:creationId xmlns:a16="http://schemas.microsoft.com/office/drawing/2014/main" id="{91198173-C520-6CC5-A68D-EC82FF26D3DB}"/>
              </a:ext>
            </a:extLst>
          </p:cNvPr>
          <p:cNvPicPr>
            <a:picLocks noChangeAspect="1"/>
          </p:cNvPicPr>
          <p:nvPr/>
        </p:nvPicPr>
        <p:blipFill>
          <a:blip r:embed="rId4"/>
          <a:stretch>
            <a:fillRect/>
          </a:stretch>
        </p:blipFill>
        <p:spPr>
          <a:xfrm>
            <a:off x="3565162" y="1636396"/>
            <a:ext cx="2085443" cy="2120412"/>
          </a:xfrm>
          <a:prstGeom prst="rect">
            <a:avLst/>
          </a:prstGeom>
        </p:spPr>
      </p:pic>
      <p:pic>
        <p:nvPicPr>
          <p:cNvPr id="9" name="图片 8">
            <a:extLst>
              <a:ext uri="{FF2B5EF4-FFF2-40B4-BE49-F238E27FC236}">
                <a16:creationId xmlns:a16="http://schemas.microsoft.com/office/drawing/2014/main" id="{DEC95FF7-8FE3-C7EB-9EE1-A9CD780F8AF9}"/>
              </a:ext>
            </a:extLst>
          </p:cNvPr>
          <p:cNvPicPr>
            <a:picLocks noChangeAspect="1"/>
          </p:cNvPicPr>
          <p:nvPr/>
        </p:nvPicPr>
        <p:blipFill rotWithShape="1">
          <a:blip r:embed="rId5"/>
          <a:srcRect r="53589"/>
          <a:stretch/>
        </p:blipFill>
        <p:spPr>
          <a:xfrm>
            <a:off x="1535584" y="3891636"/>
            <a:ext cx="1941188" cy="2301288"/>
          </a:xfrm>
          <a:prstGeom prst="rect">
            <a:avLst/>
          </a:prstGeom>
        </p:spPr>
      </p:pic>
      <p:pic>
        <p:nvPicPr>
          <p:cNvPr id="3" name="图片 2">
            <a:extLst>
              <a:ext uri="{FF2B5EF4-FFF2-40B4-BE49-F238E27FC236}">
                <a16:creationId xmlns:a16="http://schemas.microsoft.com/office/drawing/2014/main" id="{FE9D4356-A836-CC4F-87B4-183F93C145C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93168" y="3202377"/>
            <a:ext cx="4095165" cy="2636573"/>
          </a:xfrm>
          <a:prstGeom prst="rect">
            <a:avLst/>
          </a:prstGeom>
        </p:spPr>
      </p:pic>
      <p:sp>
        <p:nvSpPr>
          <p:cNvPr id="2" name="内容占位符 5">
            <a:extLst>
              <a:ext uri="{FF2B5EF4-FFF2-40B4-BE49-F238E27FC236}">
                <a16:creationId xmlns:a16="http://schemas.microsoft.com/office/drawing/2014/main" id="{E3817B6E-AA91-4EF8-DCB9-BCEB09474D39}"/>
              </a:ext>
            </a:extLst>
          </p:cNvPr>
          <p:cNvSpPr>
            <a:spLocks noGrp="1"/>
          </p:cNvSpPr>
          <p:nvPr>
            <p:ph sz="half" idx="1"/>
          </p:nvPr>
        </p:nvSpPr>
        <p:spPr>
          <a:xfrm>
            <a:off x="6096000" y="1721069"/>
            <a:ext cx="5231486" cy="1870796"/>
          </a:xfrm>
        </p:spPr>
        <p:txBody>
          <a:bodyPr>
            <a:normAutofit/>
          </a:bodyPr>
          <a:lstStyle/>
          <a:p>
            <a:r>
              <a:rPr lang="zh-CN" altLang="en-US" dirty="0">
                <a:latin typeface="新宋体" panose="02010609030101010101" pitchFamily="49" charset="-122"/>
                <a:ea typeface="新宋体" panose="02010609030101010101" pitchFamily="49" charset="-122"/>
              </a:rPr>
              <a:t>方案说明</a:t>
            </a:r>
            <a:endParaRPr lang="en-US" altLang="zh-CN" dirty="0">
              <a:latin typeface="新宋体" panose="02010609030101010101" pitchFamily="49" charset="-122"/>
              <a:ea typeface="新宋体" panose="02010609030101010101" pitchFamily="49" charset="-122"/>
            </a:endParaRPr>
          </a:p>
          <a:p>
            <a:pPr lvl="1"/>
            <a:r>
              <a:rPr lang="zh-CN" altLang="en-US" dirty="0">
                <a:latin typeface="新宋体" panose="02010609030101010101" pitchFamily="49" charset="-122"/>
                <a:ea typeface="新宋体" panose="02010609030101010101" pitchFamily="49" charset="-122"/>
              </a:rPr>
              <a:t>在研中，待更新</a:t>
            </a:r>
          </a:p>
        </p:txBody>
      </p:sp>
      <p:sp>
        <p:nvSpPr>
          <p:cNvPr id="11" name="页脚占位符 10">
            <a:extLst>
              <a:ext uri="{FF2B5EF4-FFF2-40B4-BE49-F238E27FC236}">
                <a16:creationId xmlns:a16="http://schemas.microsoft.com/office/drawing/2014/main" id="{97344E2E-428B-D859-3732-A337D8701EC4}"/>
              </a:ext>
            </a:extLst>
          </p:cNvPr>
          <p:cNvSpPr>
            <a:spLocks noGrp="1"/>
          </p:cNvSpPr>
          <p:nvPr>
            <p:ph type="ftr" sz="quarter" idx="11"/>
          </p:nvPr>
        </p:nvSpPr>
        <p:spPr/>
        <p:txBody>
          <a:bodyPr/>
          <a:lstStyle/>
          <a:p>
            <a:pPr rtl="0"/>
            <a:r>
              <a:rPr lang="zh-CN" altLang="en-US"/>
              <a:t>深圳市九音科技有限公司</a:t>
            </a:r>
            <a:endParaRPr lang="en-US" dirty="0"/>
          </a:p>
        </p:txBody>
      </p:sp>
      <p:sp>
        <p:nvSpPr>
          <p:cNvPr id="12" name="灯片编号占位符 11">
            <a:extLst>
              <a:ext uri="{FF2B5EF4-FFF2-40B4-BE49-F238E27FC236}">
                <a16:creationId xmlns:a16="http://schemas.microsoft.com/office/drawing/2014/main" id="{04E60FD2-DFB4-5BD4-58B8-506333590D32}"/>
              </a:ext>
            </a:extLst>
          </p:cNvPr>
          <p:cNvSpPr>
            <a:spLocks noGrp="1"/>
          </p:cNvSpPr>
          <p:nvPr>
            <p:ph type="sldNum" sz="quarter" idx="12"/>
          </p:nvPr>
        </p:nvSpPr>
        <p:spPr/>
        <p:txBody>
          <a:bodyPr/>
          <a:lstStyle/>
          <a:p>
            <a:pPr rtl="0"/>
            <a:fld id="{3A98EE3D-8CD1-4C3F-BD1C-C98C9596463C}" type="slidenum">
              <a:rPr lang="en-US" smtClean="0"/>
              <a:t>9</a:t>
            </a:fld>
            <a:endParaRPr lang="en-US" dirty="0"/>
          </a:p>
        </p:txBody>
      </p:sp>
    </p:spTree>
    <p:extLst>
      <p:ext uri="{BB962C8B-B14F-4D97-AF65-F5344CB8AC3E}">
        <p14:creationId xmlns:p14="http://schemas.microsoft.com/office/powerpoint/2010/main" val="2732644035"/>
      </p:ext>
    </p:extLst>
  </p:cSld>
  <p:clrMapOvr>
    <a:masterClrMapping/>
  </p:clrMapOvr>
</p:sld>
</file>

<file path=ppt/theme/theme1.xml><?xml version="1.0" encoding="utf-8"?>
<a:theme xmlns:a="http://schemas.openxmlformats.org/drawingml/2006/main" name="1_RetrospectVTI">
  <a:themeElements>
    <a:clrScheme name="橙红色">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Office_41798650_TF56160789.potx" id="{3F1A5A69-5FBD-4BC0-A5BD-1C78ACF4E2B8}" vid="{F8855046-FD5E-4BF4-A180-69AC9E1877E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{EFC35C4F-AAE0-4E1B-B826-5693E1290D0F}tf56160789_win32</Template>
  <TotalTime>2618</TotalTime>
  <Words>926</Words>
  <Application>Microsoft Office PowerPoint</Application>
  <PresentationFormat>宽屏</PresentationFormat>
  <Paragraphs>229</Paragraphs>
  <Slides>15</Slides>
  <Notes>0</Notes>
  <HiddenSlides>0</HiddenSlides>
  <MMClips>2</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15</vt:i4>
      </vt:variant>
    </vt:vector>
  </HeadingPairs>
  <TitlesOfParts>
    <vt:vector size="23" baseType="lpstr">
      <vt:lpstr>Helvetica Neue</vt:lpstr>
      <vt:lpstr>Microsoft YaHei UI</vt:lpstr>
      <vt:lpstr>等线</vt:lpstr>
      <vt:lpstr>新宋体</vt:lpstr>
      <vt:lpstr>Arial</vt:lpstr>
      <vt:lpstr>Calibri</vt:lpstr>
      <vt:lpstr>Franklin Gothic Book</vt:lpstr>
      <vt:lpstr>1_RetrospectVTI</vt:lpstr>
      <vt:lpstr>SNC86XX DSP 应用方案简介</vt:lpstr>
      <vt:lpstr>32位高性能DSP处理器 专注于音频前端和后端音频计算</vt:lpstr>
      <vt:lpstr>SNC8600 芯片简介</vt:lpstr>
      <vt:lpstr>应用领域</vt:lpstr>
      <vt:lpstr>前端语音信号的捕获和处理</vt:lpstr>
      <vt:lpstr>USB麦克风</vt:lpstr>
      <vt:lpstr>ENC降噪话务耳机（双麦, 单耳/双耳, 蓝牙/USB）</vt:lpstr>
      <vt:lpstr>FB 降噪耳机（双耳, 蓝牙/USB/TWS）</vt:lpstr>
      <vt:lpstr>辅听助听耳机（在研）</vt:lpstr>
      <vt:lpstr>无线麦克风</vt:lpstr>
      <vt:lpstr>会议音箱/Soundbar</vt:lpstr>
      <vt:lpstr>后端音效处理</vt:lpstr>
      <vt:lpstr>便携式蓝牙音箱</vt:lpstr>
      <vt:lpstr>32位高性能DSP处理器 专注于音频前端和后端音频处理 ——其他可能性,,,与您携手开拓</vt:lpstr>
      <vt:lpstr>谢谢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Bai Rong</dc:creator>
  <cp:lastModifiedBy>Bai Rong</cp:lastModifiedBy>
  <cp:revision>165</cp:revision>
  <dcterms:created xsi:type="dcterms:W3CDTF">2022-10-18T12:46:58Z</dcterms:created>
  <dcterms:modified xsi:type="dcterms:W3CDTF">2023-02-08T01:46:27Z</dcterms:modified>
</cp:coreProperties>
</file>

<file path=docProps/thumbnail.jpeg>
</file>